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2"/>
  </p:notesMasterIdLst>
  <p:sldIdLst>
    <p:sldId id="256" r:id="rId2"/>
    <p:sldId id="716" r:id="rId3"/>
    <p:sldId id="426" r:id="rId4"/>
    <p:sldId id="414" r:id="rId5"/>
    <p:sldId id="483" r:id="rId6"/>
    <p:sldId id="707" r:id="rId7"/>
    <p:sldId id="708" r:id="rId8"/>
    <p:sldId id="709" r:id="rId9"/>
    <p:sldId id="666" r:id="rId10"/>
    <p:sldId id="667" r:id="rId11"/>
    <p:sldId id="668" r:id="rId12"/>
    <p:sldId id="669" r:id="rId13"/>
    <p:sldId id="670" r:id="rId14"/>
    <p:sldId id="671" r:id="rId15"/>
    <p:sldId id="672" r:id="rId16"/>
    <p:sldId id="673" r:id="rId17"/>
    <p:sldId id="675" r:id="rId18"/>
    <p:sldId id="676" r:id="rId19"/>
    <p:sldId id="674" r:id="rId20"/>
    <p:sldId id="711" r:id="rId21"/>
    <p:sldId id="683" r:id="rId22"/>
    <p:sldId id="684" r:id="rId23"/>
    <p:sldId id="685" r:id="rId24"/>
    <p:sldId id="686" r:id="rId25"/>
    <p:sldId id="706" r:id="rId26"/>
    <p:sldId id="710" r:id="rId27"/>
    <p:sldId id="712" r:id="rId28"/>
    <p:sldId id="715" r:id="rId29"/>
    <p:sldId id="713" r:id="rId30"/>
    <p:sldId id="37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44349D-2F94-E74C-8790-05DE1A1A2D33}">
          <p14:sldIdLst>
            <p14:sldId id="256"/>
            <p14:sldId id="716"/>
            <p14:sldId id="426"/>
            <p14:sldId id="414"/>
            <p14:sldId id="483"/>
          </p14:sldIdLst>
        </p14:section>
        <p14:section name="基于肠道微生物的疾病诊断" id="{0A28E7D9-5FA0-394D-9216-C66B83B88948}">
          <p14:sldIdLst>
            <p14:sldId id="707"/>
            <p14:sldId id="708"/>
            <p14:sldId id="709"/>
          </p14:sldIdLst>
        </p14:section>
        <p14:section name="NKTCL" id="{85E7E249-9879-6842-A410-0ADB3DAC2788}">
          <p14:sldIdLst>
            <p14:sldId id="666"/>
            <p14:sldId id="667"/>
            <p14:sldId id="668"/>
            <p14:sldId id="669"/>
            <p14:sldId id="670"/>
            <p14:sldId id="671"/>
            <p14:sldId id="672"/>
            <p14:sldId id="673"/>
            <p14:sldId id="675"/>
            <p14:sldId id="676"/>
            <p14:sldId id="674"/>
            <p14:sldId id="711"/>
          </p14:sldIdLst>
        </p14:section>
        <p14:section name="肝切" id="{D980F5A9-AE2E-EB42-BFFE-EB91B2DD6000}">
          <p14:sldIdLst>
            <p14:sldId id="683"/>
            <p14:sldId id="684"/>
            <p14:sldId id="685"/>
            <p14:sldId id="686"/>
            <p14:sldId id="706"/>
          </p14:sldIdLst>
        </p14:section>
        <p14:section name="小结" id="{5FA2167C-3281-9B4F-91CD-F6AB3785EC37}">
          <p14:sldIdLst>
            <p14:sldId id="710"/>
            <p14:sldId id="712"/>
            <p14:sldId id="715"/>
            <p14:sldId id="713"/>
          </p14:sldIdLst>
        </p14:section>
        <p14:section name="小结与致谢" id="{F4DB1C1A-125B-104E-A2C1-34AF07665250}">
          <p14:sldIdLst>
            <p14:sldId id="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E95E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6"/>
    <p:restoredTop sz="84626"/>
  </p:normalViewPr>
  <p:slideViewPr>
    <p:cSldViewPr snapToGrid="0" snapToObjects="1">
      <p:cViewPr varScale="1">
        <p:scale>
          <a:sx n="107" d="100"/>
          <a:sy n="107" d="100"/>
        </p:scale>
        <p:origin x="1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589B1-C333-E34F-B445-1E6409A5F07F}" type="datetimeFigureOut">
              <a:rPr lang="en-US" smtClean="0"/>
              <a:t>4/5/23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40A94-9F13-944A-8BB6-98C7E2474725}" type="slidenum">
              <a:rPr lang="en-US" smtClean="0"/>
              <a:t>‹#›</a:t>
            </a:fld>
            <a:endParaRPr lang="en-US"/>
          </a:p>
        </p:txBody>
      </p:sp>
    </p:spTree>
    <p:extLst>
      <p:ext uri="{BB962C8B-B14F-4D97-AF65-F5344CB8AC3E}">
        <p14:creationId xmlns:p14="http://schemas.microsoft.com/office/powerpoint/2010/main" val="1797847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40A94-9F13-944A-8BB6-98C7E2474725}" type="slidenum">
              <a:rPr lang="en-US" smtClean="0"/>
              <a:t>1</a:t>
            </a:fld>
            <a:endParaRPr lang="en-US"/>
          </a:p>
        </p:txBody>
      </p:sp>
    </p:spTree>
    <p:extLst>
      <p:ext uri="{BB962C8B-B14F-4D97-AF65-F5344CB8AC3E}">
        <p14:creationId xmlns:p14="http://schemas.microsoft.com/office/powerpoint/2010/main" val="350503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2840A94-9F13-944A-8BB6-98C7E2474725}" type="slidenum">
              <a:rPr lang="en-US" smtClean="0"/>
              <a:t>5</a:t>
            </a:fld>
            <a:endParaRPr lang="en-US"/>
          </a:p>
        </p:txBody>
      </p:sp>
    </p:spTree>
    <p:extLst>
      <p:ext uri="{BB962C8B-B14F-4D97-AF65-F5344CB8AC3E}">
        <p14:creationId xmlns:p14="http://schemas.microsoft.com/office/powerpoint/2010/main" val="340491634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latin typeface="Microsoft YaHei" panose="020B0503020204020204" pitchFamily="34" charset="-122"/>
                <a:ea typeface="Microsoft YaHei" panose="020B0503020204020204" pitchFamily="34" charset="-122"/>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latin typeface="Microsoft YaHei" panose="020B0503020204020204" pitchFamily="34" charset="-122"/>
                <a:ea typeface="Microsoft YaHei" panose="020B0503020204020204" pitchFamily="34" charset="-122"/>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Microsoft YaHei" panose="020B0503020204020204" pitchFamily="34" charset="-122"/>
                <a:ea typeface="Microsoft YaHei" panose="020B0503020204020204" pitchFamily="34" charset="-122"/>
              </a:defRPr>
            </a:lvl1pPr>
          </a:lstStyle>
          <a:p>
            <a:fld id="{488532EC-AED7-6449-A55F-A4BAB5B9DCF8}" type="datetime3">
              <a:rPr lang="en-US" smtClean="0"/>
              <a:t>5 April 2023</a:t>
            </a:fld>
            <a:endParaRPr lang="en-US"/>
          </a:p>
        </p:txBody>
      </p:sp>
      <p:sp>
        <p:nvSpPr>
          <p:cNvPr id="5" name="Footer Placeholder 4"/>
          <p:cNvSpPr>
            <a:spLocks noGrp="1"/>
          </p:cNvSpPr>
          <p:nvPr>
            <p:ph type="ftr" sz="quarter" idx="11"/>
          </p:nvPr>
        </p:nvSpPr>
        <p:spPr/>
        <p:txBody>
          <a:bodyPr/>
          <a:lstStyle>
            <a:lvl1pPr>
              <a:defRPr>
                <a:latin typeface="Microsoft YaHei" panose="020B0503020204020204" pitchFamily="34" charset="-122"/>
                <a:ea typeface="Microsoft YaHei" panose="020B0503020204020204" pitchFamily="34" charset="-122"/>
              </a:defRPr>
            </a:lvl1pPr>
          </a:lstStyle>
          <a:p>
            <a:r>
              <a:rPr lang="en-US" altLang="zh-CN"/>
              <a:t>R</a:t>
            </a:r>
            <a:r>
              <a:rPr lang="zh-CN" altLang="en-US"/>
              <a:t>语言 ： </a:t>
            </a:r>
            <a:r>
              <a:rPr lang="en-US" altLang="zh-CN"/>
              <a:t>data analysis and beyond * 2023 * weihuachen@hust.edu.cn</a:t>
            </a:r>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atin typeface="Microsoft YaHei" panose="020B0503020204020204" pitchFamily="34" charset="-122"/>
                <a:ea typeface="Microsoft YaHei" panose="020B0503020204020204" pitchFamily="34" charset="-122"/>
              </a:defRPr>
            </a:lvl1pPr>
          </a:lstStyle>
          <a:p>
            <a:fld id="{7DFF1429-2141-5645-B647-B731C9EA684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C9594D-F2E4-5741-8725-E311BA6FF42F}" type="datetime3">
              <a:rPr lang="en-US" smtClean="0"/>
              <a:t>5 April 2023</a:t>
            </a:fld>
            <a:endParaRPr lang="en-US"/>
          </a:p>
        </p:txBody>
      </p:sp>
      <p:sp>
        <p:nvSpPr>
          <p:cNvPr id="5" name="Footer Placeholder 4"/>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6" name="Slide Number Placeholder 5"/>
          <p:cNvSpPr>
            <a:spLocks noGrp="1"/>
          </p:cNvSpPr>
          <p:nvPr>
            <p:ph type="sldNum" sz="quarter" idx="12"/>
          </p:nvPr>
        </p:nvSpPr>
        <p:spPr/>
        <p:txBody>
          <a:bodyPr/>
          <a:lstStyle/>
          <a:p>
            <a:fld id="{7DFF1429-2141-5645-B647-B731C9EA684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274C4F-55CC-5A48-BBE9-47CFB8AE966B}" type="datetime3">
              <a:rPr lang="en-US" smtClean="0"/>
              <a:t>5 April 2023</a:t>
            </a:fld>
            <a:endParaRPr lang="en-US"/>
          </a:p>
        </p:txBody>
      </p:sp>
      <p:sp>
        <p:nvSpPr>
          <p:cNvPr id="5" name="Footer Placeholder 4"/>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6" name="Slide Number Placeholder 5"/>
          <p:cNvSpPr>
            <a:spLocks noGrp="1"/>
          </p:cNvSpPr>
          <p:nvPr>
            <p:ph type="sldNum" sz="quarter" idx="12"/>
          </p:nvPr>
        </p:nvSpPr>
        <p:spPr/>
        <p:txBody>
          <a:bodyPr/>
          <a:lstStyle/>
          <a:p>
            <a:fld id="{7DFF1429-2141-5645-B647-B731C9EA684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9448" y="207392"/>
            <a:ext cx="9509252" cy="478672"/>
          </a:xfrm>
        </p:spPr>
        <p:txBody>
          <a:bodyPr>
            <a:normAutofit/>
          </a:bodyPr>
          <a:lstStyle>
            <a:lvl1pPr>
              <a:defRPr sz="2000">
                <a:latin typeface="Microsoft YaHei" panose="020B0503020204020204" pitchFamily="34" charset="-122"/>
                <a:ea typeface="Microsoft YaHei" panose="020B0503020204020204" pitchFamily="34" charset="-122"/>
              </a:defRPr>
            </a:lvl1pPr>
          </a:lstStyle>
          <a:p>
            <a:r>
              <a:rPr lang="en-US" dirty="0"/>
              <a:t>Click to edit Master title style</a:t>
            </a:r>
          </a:p>
        </p:txBody>
      </p:sp>
      <p:sp>
        <p:nvSpPr>
          <p:cNvPr id="3" name="Content Placeholder 2"/>
          <p:cNvSpPr>
            <a:spLocks noGrp="1"/>
          </p:cNvSpPr>
          <p:nvPr>
            <p:ph idx="1"/>
          </p:nvPr>
        </p:nvSpPr>
        <p:spPr>
          <a:xfrm>
            <a:off x="409448" y="884545"/>
            <a:ext cx="10718800" cy="5287655"/>
          </a:xfrm>
        </p:spPr>
        <p:txBody>
          <a:bodyPr/>
          <a:lstStyle>
            <a:lvl1pPr>
              <a:defRPr>
                <a:latin typeface="Microsoft YaHei" panose="020B0503020204020204" pitchFamily="34" charset="-122"/>
                <a:ea typeface="Microsoft YaHei" panose="020B0503020204020204" pitchFamily="34" charset="-122"/>
                <a:cs typeface="Calibri" panose="020F0502020204030204" pitchFamily="34" charset="0"/>
              </a:defRPr>
            </a:lvl1pPr>
            <a:lvl2pPr>
              <a:defRPr>
                <a:latin typeface="Microsoft YaHei" panose="020B0503020204020204" pitchFamily="34" charset="-122"/>
                <a:ea typeface="Microsoft YaHei" panose="020B0503020204020204" pitchFamily="34" charset="-122"/>
                <a:cs typeface="Calibri" panose="020F0502020204030204" pitchFamily="34" charset="0"/>
              </a:defRPr>
            </a:lvl2pPr>
            <a:lvl3pPr>
              <a:defRPr>
                <a:latin typeface="Microsoft YaHei" panose="020B0503020204020204" pitchFamily="34" charset="-122"/>
                <a:ea typeface="Microsoft YaHei" panose="020B0503020204020204" pitchFamily="34" charset="-122"/>
                <a:cs typeface="Calibri" panose="020F0502020204030204" pitchFamily="34" charset="0"/>
              </a:defRPr>
            </a:lvl3pPr>
            <a:lvl4pPr>
              <a:defRPr>
                <a:latin typeface="Microsoft YaHei" panose="020B0503020204020204" pitchFamily="34" charset="-122"/>
                <a:ea typeface="Microsoft YaHei" panose="020B0503020204020204" pitchFamily="34" charset="-122"/>
                <a:cs typeface="Calibri" panose="020F0502020204030204" pitchFamily="34" charset="0"/>
              </a:defRPr>
            </a:lvl4pPr>
            <a:lvl5pPr>
              <a:defRPr>
                <a:latin typeface="Microsoft YaHei" panose="020B0503020204020204" pitchFamily="34" charset="-122"/>
                <a:ea typeface="Microsoft YaHei" panose="020B0503020204020204" pitchFamily="34" charset="-122"/>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399372" y="6284468"/>
            <a:ext cx="1728875" cy="365125"/>
          </a:xfrm>
        </p:spPr>
        <p:txBody>
          <a:bodyPr/>
          <a:lstStyle>
            <a:lvl1pPr>
              <a:defRPr>
                <a:latin typeface="Microsoft YaHei" panose="020B0503020204020204" pitchFamily="34" charset="-122"/>
                <a:ea typeface="Microsoft YaHei" panose="020B0503020204020204" pitchFamily="34" charset="-122"/>
                <a:cs typeface="Calibri" panose="020F0502020204030204" pitchFamily="34" charset="0"/>
              </a:defRPr>
            </a:lvl1pPr>
          </a:lstStyle>
          <a:p>
            <a:fld id="{770A442E-585C-5446-A0F0-6826AE867D52}" type="datetime3">
              <a:rPr lang="en-US" smtClean="0"/>
              <a:t>5 April 2023</a:t>
            </a:fld>
            <a:endParaRPr lang="en-US" dirty="0"/>
          </a:p>
        </p:txBody>
      </p:sp>
      <p:sp>
        <p:nvSpPr>
          <p:cNvPr id="5" name="Footer Placeholder 4"/>
          <p:cNvSpPr>
            <a:spLocks noGrp="1"/>
          </p:cNvSpPr>
          <p:nvPr>
            <p:ph type="ftr" sz="quarter" idx="11"/>
          </p:nvPr>
        </p:nvSpPr>
        <p:spPr>
          <a:xfrm>
            <a:off x="409448" y="6272784"/>
            <a:ext cx="3814119" cy="365125"/>
          </a:xfrm>
        </p:spPr>
        <p:txBody>
          <a:bodyPr/>
          <a:lstStyle>
            <a:lvl1pPr>
              <a:defRPr>
                <a:latin typeface="Microsoft YaHei" panose="020B0503020204020204" pitchFamily="34" charset="-122"/>
                <a:ea typeface="Microsoft YaHei" panose="020B0503020204020204" pitchFamily="34" charset="-122"/>
                <a:cs typeface="Calibri" panose="020F0502020204030204" pitchFamily="34" charset="0"/>
              </a:defRPr>
            </a:lvl1p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p:cNvSpPr>
            <a:spLocks noGrp="1"/>
          </p:cNvSpPr>
          <p:nvPr>
            <p:ph type="sldNum" sz="quarter" idx="12"/>
          </p:nvPr>
        </p:nvSpPr>
        <p:spPr/>
        <p:txBody>
          <a:bodyPr/>
          <a:lstStyle/>
          <a:p>
            <a:fld id="{7DFF1429-2141-5645-B647-B731C9EA6849}" type="slidenum">
              <a:rPr lang="en-US" smtClean="0"/>
              <a:t>‹#›</a:t>
            </a:fld>
            <a:endParaRPr lang="en-US"/>
          </a:p>
        </p:txBody>
      </p:sp>
      <p:cxnSp>
        <p:nvCxnSpPr>
          <p:cNvPr id="7" name="直接连接符 4">
            <a:extLst>
              <a:ext uri="{FF2B5EF4-FFF2-40B4-BE49-F238E27FC236}">
                <a16:creationId xmlns:a16="http://schemas.microsoft.com/office/drawing/2014/main" id="{F5FEAB32-033B-2F34-F14C-D78D31048AFA}"/>
              </a:ext>
            </a:extLst>
          </p:cNvPr>
          <p:cNvCxnSpPr/>
          <p:nvPr userDrawn="1"/>
        </p:nvCxnSpPr>
        <p:spPr>
          <a:xfrm>
            <a:off x="2570480" y="791972"/>
            <a:ext cx="9612630" cy="17145"/>
          </a:xfrm>
          <a:prstGeom prst="line">
            <a:avLst/>
          </a:prstGeom>
          <a:ln>
            <a:solidFill>
              <a:srgbClr val="1C5DA6"/>
            </a:solidFill>
          </a:ln>
        </p:spPr>
        <p:style>
          <a:lnRef idx="1">
            <a:schemeClr val="accent1"/>
          </a:lnRef>
          <a:fillRef idx="0">
            <a:schemeClr val="accent1"/>
          </a:fillRef>
          <a:effectRef idx="0">
            <a:schemeClr val="accent1"/>
          </a:effectRef>
          <a:fontRef idx="minor">
            <a:schemeClr val="tx1"/>
          </a:fontRef>
        </p:style>
      </p:cxnSp>
      <p:cxnSp>
        <p:nvCxnSpPr>
          <p:cNvPr id="8" name="直接连接符 9">
            <a:extLst>
              <a:ext uri="{FF2B5EF4-FFF2-40B4-BE49-F238E27FC236}">
                <a16:creationId xmlns:a16="http://schemas.microsoft.com/office/drawing/2014/main" id="{E0D56A3F-E094-D811-0BF8-07585D8C74DF}"/>
              </a:ext>
            </a:extLst>
          </p:cNvPr>
          <p:cNvCxnSpPr/>
          <p:nvPr userDrawn="1"/>
        </p:nvCxnSpPr>
        <p:spPr>
          <a:xfrm>
            <a:off x="0" y="790067"/>
            <a:ext cx="2592705" cy="3175"/>
          </a:xfrm>
          <a:prstGeom prst="line">
            <a:avLst/>
          </a:prstGeom>
          <a:ln w="101600">
            <a:solidFill>
              <a:srgbClr val="1C5DA6"/>
            </a:solidFill>
          </a:ln>
        </p:spPr>
        <p:style>
          <a:lnRef idx="1">
            <a:schemeClr val="accent1"/>
          </a:lnRef>
          <a:fillRef idx="0">
            <a:schemeClr val="accent1"/>
          </a:fillRef>
          <a:effectRef idx="0">
            <a:schemeClr val="accent1"/>
          </a:effectRef>
          <a:fontRef idx="minor">
            <a:schemeClr val="tx1"/>
          </a:fontRef>
        </p:style>
      </p:cxnSp>
      <p:pic>
        <p:nvPicPr>
          <p:cNvPr id="9" name="内容占位符 5">
            <a:extLst>
              <a:ext uri="{FF2B5EF4-FFF2-40B4-BE49-F238E27FC236}">
                <a16:creationId xmlns:a16="http://schemas.microsoft.com/office/drawing/2014/main" id="{7098D69A-1C13-37C2-9460-D414C964F4DF}"/>
              </a:ext>
            </a:extLst>
          </p:cNvPr>
          <p:cNvPicPr>
            <a:picLocks noChangeAspect="1"/>
          </p:cNvPicPr>
          <p:nvPr userDrawn="1">
            <p:custDataLst>
              <p:tags r:id="rId1"/>
            </p:custDataLst>
          </p:nvPr>
        </p:nvPicPr>
        <p:blipFill>
          <a:blip r:embed="rId3"/>
          <a:stretch>
            <a:fillRect/>
          </a:stretch>
        </p:blipFill>
        <p:spPr>
          <a:xfrm>
            <a:off x="10166223" y="173678"/>
            <a:ext cx="1924050" cy="571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22E197A8-7CBC-FE4B-8C82-18F0B246093F}" type="datetime3">
              <a:rPr lang="en-US" smtClean="0"/>
              <a:t>5 April 2023</a:t>
            </a:fld>
            <a:endParaRPr lang="en-US"/>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r>
              <a:rPr lang="en-US" altLang="zh-CN"/>
              <a:t>R</a:t>
            </a:r>
            <a:r>
              <a:rPr lang="zh-CN" altLang="en-US"/>
              <a:t>语言 ： </a:t>
            </a:r>
            <a:r>
              <a:rPr lang="en-US" altLang="zh-CN"/>
              <a:t>data analysis and beyond * 2023 * weihuachen@hust.edu.cn</a:t>
            </a:r>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DFF1429-2141-5645-B647-B731C9EA684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1360424"/>
            <a:ext cx="4754880" cy="481177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1360424"/>
            <a:ext cx="4754880" cy="481177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A23ACD08-7E6D-334C-802D-29D56335265C}" type="datetime3">
              <a:rPr lang="en-US" smtClean="0"/>
              <a:t>5 April 2023</a:t>
            </a:fld>
            <a:endParaRPr lang="en-US" dirty="0"/>
          </a:p>
        </p:txBody>
      </p:sp>
      <p:sp>
        <p:nvSpPr>
          <p:cNvPr id="6" name="Footer Placeholder 5"/>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7" name="Slide Number Placeholder 6"/>
          <p:cNvSpPr>
            <a:spLocks noGrp="1"/>
          </p:cNvSpPr>
          <p:nvPr>
            <p:ph type="sldNum" sz="quarter" idx="12"/>
          </p:nvPr>
        </p:nvSpPr>
        <p:spPr/>
        <p:txBody>
          <a:bodyPr/>
          <a:lstStyle/>
          <a:p>
            <a:fld id="{7DFF1429-2141-5645-B647-B731C9EA684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9848" y="1361440"/>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103120"/>
            <a:ext cx="4754880" cy="393192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1361440"/>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103120"/>
            <a:ext cx="4754880" cy="393192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vl1pPr>
          </a:lstStyle>
          <a:p>
            <a:fld id="{3CAEB64A-D4B1-684F-B344-D98CA6285832}" type="datetime3">
              <a:rPr lang="en-US" smtClean="0"/>
              <a:t>5 April 2023</a:t>
            </a:fld>
            <a:endParaRPr lang="en-US" dirty="0"/>
          </a:p>
        </p:txBody>
      </p:sp>
      <p:sp>
        <p:nvSpPr>
          <p:cNvPr id="8" name="Footer Placeholder 7"/>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9" name="Slide Number Placeholder 8"/>
          <p:cNvSpPr>
            <a:spLocks noGrp="1"/>
          </p:cNvSpPr>
          <p:nvPr>
            <p:ph type="sldNum" sz="quarter" idx="12"/>
          </p:nvPr>
        </p:nvSpPr>
        <p:spPr/>
        <p:txBody>
          <a:bodyPr/>
          <a:lstStyle/>
          <a:p>
            <a:fld id="{7DFF1429-2141-5645-B647-B731C9EA6849}"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39DEB00-3541-D24D-ABF0-4096EE260DC5}" type="datetime3">
              <a:rPr lang="en-US" smtClean="0"/>
              <a:t>5 April 2023</a:t>
            </a:fld>
            <a:endParaRPr lang="en-US"/>
          </a:p>
        </p:txBody>
      </p:sp>
      <p:sp>
        <p:nvSpPr>
          <p:cNvPr id="4" name="Footer Placeholder 3"/>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5" name="Slide Number Placeholder 4"/>
          <p:cNvSpPr>
            <a:spLocks noGrp="1"/>
          </p:cNvSpPr>
          <p:nvPr>
            <p:ph type="sldNum" sz="quarter" idx="12"/>
          </p:nvPr>
        </p:nvSpPr>
        <p:spPr/>
        <p:txBody>
          <a:bodyPr/>
          <a:lstStyle/>
          <a:p>
            <a:fld id="{7DFF1429-2141-5645-B647-B731C9EA6849}"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ADC538-E593-2A40-9810-4C48F0E3E060}" type="datetime3">
              <a:rPr lang="en-US" smtClean="0"/>
              <a:t>5 April 2023</a:t>
            </a:fld>
            <a:endParaRPr lang="en-US"/>
          </a:p>
        </p:txBody>
      </p:sp>
      <p:sp>
        <p:nvSpPr>
          <p:cNvPr id="3" name="Footer Placeholder 2"/>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4" name="Slide Number Placeholder 3"/>
          <p:cNvSpPr>
            <a:spLocks noGrp="1"/>
          </p:cNvSpPr>
          <p:nvPr>
            <p:ph type="sldNum" sz="quarter" idx="12"/>
          </p:nvPr>
        </p:nvSpPr>
        <p:spPr/>
        <p:txBody>
          <a:bodyPr/>
          <a:lstStyle/>
          <a:p>
            <a:fld id="{7DFF1429-2141-5645-B647-B731C9EA684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A388A4-D5A5-4343-BBDB-38BD054DB72B}" type="datetime3">
              <a:rPr lang="en-US" smtClean="0"/>
              <a:t>5 April 2023</a:t>
            </a:fld>
            <a:endParaRPr lang="en-US"/>
          </a:p>
        </p:txBody>
      </p:sp>
      <p:sp>
        <p:nvSpPr>
          <p:cNvPr id="6" name="Footer Placeholder 5"/>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7DFF1429-2141-5645-B647-B731C9EA684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18E0D64B-E5D6-8C47-91F2-85170C672AA1}" type="datetime3">
              <a:rPr lang="en-US" smtClean="0"/>
              <a:t>5 April 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7DFF1429-2141-5645-B647-B731C9EA684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7752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1371600"/>
            <a:ext cx="100584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26078363-0AA2-FE44-9C20-05B1BA08B476}" type="datetime3">
              <a:rPr lang="en-US" smtClean="0"/>
              <a:t>5 April 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r>
              <a:rPr lang="en-US" altLang="zh-CN"/>
              <a:t>R</a:t>
            </a:r>
            <a:r>
              <a:rPr lang="zh-CN" altLang="en-US"/>
              <a:t>语言 ： </a:t>
            </a:r>
            <a:r>
              <a:rPr lang="en-US" altLang="zh-CN"/>
              <a:t>data analysis and beyond * 2023 * weihuachen@hust.edu.cn</a:t>
            </a:r>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DFF1429-2141-5645-B647-B731C9EA6849}" type="slidenum">
              <a:rPr lang="en-US" smtClean="0"/>
              <a:t>‹#›</a:t>
            </a:fld>
            <a:endParaRPr lang="en-US"/>
          </a:p>
        </p:txBody>
      </p:sp>
    </p:spTree>
    <p:extLst>
      <p:ext uri="{BB962C8B-B14F-4D97-AF65-F5344CB8AC3E}">
        <p14:creationId xmlns:p14="http://schemas.microsoft.com/office/powerpoint/2010/main" val="13665846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jpe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560" y="1432223"/>
            <a:ext cx="9921240" cy="3035808"/>
          </a:xfrm>
        </p:spPr>
        <p:txBody>
          <a:bodyPr/>
          <a:lstStyle/>
          <a:p>
            <a:pPr>
              <a:lnSpc>
                <a:spcPct val="120000"/>
              </a:lnSpc>
            </a:pPr>
            <a:r>
              <a:rPr lang="en-US" altLang="zh-CN" sz="3600" dirty="0">
                <a:solidFill>
                  <a:schemeClr val="accent4">
                    <a:lumMod val="50000"/>
                  </a:schemeClr>
                </a:solidFill>
              </a:rPr>
              <a:t>R</a:t>
            </a:r>
            <a:r>
              <a:rPr lang="zh-CN" altLang="en-US" sz="3600" dirty="0">
                <a:solidFill>
                  <a:schemeClr val="accent4">
                    <a:lumMod val="50000"/>
                  </a:schemeClr>
                </a:solidFill>
              </a:rPr>
              <a:t>语言引导课程</a:t>
            </a:r>
            <a:br>
              <a:rPr lang="en-US" altLang="zh-CN" sz="4400" dirty="0">
                <a:solidFill>
                  <a:schemeClr val="accent4">
                    <a:lumMod val="50000"/>
                  </a:schemeClr>
                </a:solidFill>
              </a:rPr>
            </a:br>
            <a:r>
              <a:rPr lang="zh-CN" altLang="en-US" sz="4400" dirty="0">
                <a:solidFill>
                  <a:schemeClr val="accent4">
                    <a:lumMod val="50000"/>
                  </a:schemeClr>
                </a:solidFill>
              </a:rPr>
              <a:t>从数据挖掘到</a:t>
            </a:r>
            <a:r>
              <a:rPr lang="zh-CN" altLang="en-US" sz="4400" dirty="0">
                <a:solidFill>
                  <a:srgbClr val="FF0000"/>
                </a:solidFill>
              </a:rPr>
              <a:t>临床应用</a:t>
            </a:r>
            <a:endParaRPr lang="en-US" sz="4400" i="1" dirty="0">
              <a:solidFill>
                <a:srgbClr val="FF0000"/>
              </a:solidFill>
            </a:endParaRPr>
          </a:p>
        </p:txBody>
      </p:sp>
      <p:sp>
        <p:nvSpPr>
          <p:cNvPr id="3" name="Subtitle 2"/>
          <p:cNvSpPr>
            <a:spLocks noGrp="1"/>
          </p:cNvSpPr>
          <p:nvPr>
            <p:ph type="subTitle" idx="1"/>
          </p:nvPr>
        </p:nvSpPr>
        <p:spPr/>
        <p:txBody>
          <a:bodyPr/>
          <a:lstStyle/>
          <a:p>
            <a:r>
              <a:rPr lang="en-US" dirty="0"/>
              <a:t>Wei-Hua Chen</a:t>
            </a:r>
          </a:p>
          <a:p>
            <a:r>
              <a:rPr lang="en-US" altLang="zh-CN" dirty="0"/>
              <a:t>Huazhong</a:t>
            </a:r>
            <a:r>
              <a:rPr lang="zh-CN" altLang="en-US" dirty="0"/>
              <a:t> </a:t>
            </a:r>
            <a:r>
              <a:rPr lang="en-US" altLang="zh-CN" dirty="0"/>
              <a:t>University</a:t>
            </a:r>
            <a:r>
              <a:rPr lang="zh-CN" altLang="en-US" dirty="0"/>
              <a:t> </a:t>
            </a:r>
            <a:r>
              <a:rPr lang="en-US" altLang="zh-CN" dirty="0"/>
              <a:t>of</a:t>
            </a:r>
            <a:r>
              <a:rPr lang="zh-CN" altLang="en-US" dirty="0"/>
              <a:t> </a:t>
            </a:r>
            <a:r>
              <a:rPr lang="en-US" altLang="zh-CN" dirty="0"/>
              <a:t>Science</a:t>
            </a:r>
            <a:r>
              <a:rPr lang="zh-CN" altLang="en-US" dirty="0"/>
              <a:t> </a:t>
            </a:r>
            <a:r>
              <a:rPr lang="en-US" altLang="zh-CN" dirty="0"/>
              <a:t>and</a:t>
            </a:r>
            <a:r>
              <a:rPr lang="zh-CN" altLang="en-US" dirty="0"/>
              <a:t> </a:t>
            </a:r>
            <a:r>
              <a:rPr lang="en-US" altLang="zh-CN" dirty="0"/>
              <a:t>Technology</a:t>
            </a:r>
            <a:r>
              <a:rPr lang="zh-CN" altLang="en-US" dirty="0"/>
              <a:t> </a:t>
            </a:r>
            <a:r>
              <a:rPr lang="en-US" altLang="zh-CN" dirty="0"/>
              <a:t>(HUST)</a:t>
            </a:r>
            <a:endParaRPr lang="en-US" dirty="0"/>
          </a:p>
        </p:txBody>
      </p:sp>
      <p:sp>
        <p:nvSpPr>
          <p:cNvPr id="4" name="Date Placeholder 3">
            <a:extLst>
              <a:ext uri="{FF2B5EF4-FFF2-40B4-BE49-F238E27FC236}">
                <a16:creationId xmlns:a16="http://schemas.microsoft.com/office/drawing/2014/main" id="{97083A9F-AF63-3644-AE96-78975EC708B1}"/>
              </a:ext>
            </a:extLst>
          </p:cNvPr>
          <p:cNvSpPr>
            <a:spLocks noGrp="1"/>
          </p:cNvSpPr>
          <p:nvPr>
            <p:ph type="dt" sz="half" idx="10"/>
          </p:nvPr>
        </p:nvSpPr>
        <p:spPr/>
        <p:txBody>
          <a:bodyPr/>
          <a:lstStyle/>
          <a:p>
            <a:fld id="{7F2ECA23-9531-1D4F-9B3E-28DC498B0273}" type="datetime3">
              <a:rPr lang="en-US" smtClean="0"/>
              <a:t>5 April 2023</a:t>
            </a:fld>
            <a:endParaRPr lang="en-US"/>
          </a:p>
        </p:txBody>
      </p:sp>
      <p:sp>
        <p:nvSpPr>
          <p:cNvPr id="5" name="Footer Placeholder 4">
            <a:extLst>
              <a:ext uri="{FF2B5EF4-FFF2-40B4-BE49-F238E27FC236}">
                <a16:creationId xmlns:a16="http://schemas.microsoft.com/office/drawing/2014/main" id="{5FA31DA4-0227-6544-92BE-0A78BC6726F6}"/>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2950C8E2-5E6D-4E49-A05E-6E9E858A1B1C}"/>
              </a:ext>
            </a:extLst>
          </p:cNvPr>
          <p:cNvSpPr>
            <a:spLocks noGrp="1"/>
          </p:cNvSpPr>
          <p:nvPr>
            <p:ph type="sldNum" sz="quarter" idx="12"/>
          </p:nvPr>
        </p:nvSpPr>
        <p:spPr/>
        <p:txBody>
          <a:bodyPr/>
          <a:lstStyle/>
          <a:p>
            <a:fld id="{7DFF1429-2141-5645-B647-B731C9EA6849}" type="slidenum">
              <a:rPr lang="en-US" smtClean="0"/>
              <a:t>1</a:t>
            </a:fld>
            <a:endParaRPr lang="en-US"/>
          </a:p>
        </p:txBody>
      </p:sp>
      <p:pic>
        <p:nvPicPr>
          <p:cNvPr id="8" name="Picture 7">
            <a:extLst>
              <a:ext uri="{FF2B5EF4-FFF2-40B4-BE49-F238E27FC236}">
                <a16:creationId xmlns:a16="http://schemas.microsoft.com/office/drawing/2014/main" id="{5546285A-4828-0D4F-A8B7-4488E5AE0669}"/>
              </a:ext>
            </a:extLst>
          </p:cNvPr>
          <p:cNvPicPr>
            <a:picLocks noChangeAspect="1"/>
          </p:cNvPicPr>
          <p:nvPr/>
        </p:nvPicPr>
        <p:blipFill>
          <a:blip r:embed="rId3"/>
          <a:stretch>
            <a:fillRect/>
          </a:stretch>
        </p:blipFill>
        <p:spPr>
          <a:xfrm>
            <a:off x="934933" y="220091"/>
            <a:ext cx="4699000" cy="1003300"/>
          </a:xfrm>
          <a:prstGeom prst="rect">
            <a:avLst/>
          </a:prstGeom>
        </p:spPr>
      </p:pic>
    </p:spTree>
    <p:extLst>
      <p:ext uri="{BB962C8B-B14F-4D97-AF65-F5344CB8AC3E}">
        <p14:creationId xmlns:p14="http://schemas.microsoft.com/office/powerpoint/2010/main" val="1615754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5180-20F1-503A-96BE-B41D300B6174}"/>
              </a:ext>
            </a:extLst>
          </p:cNvPr>
          <p:cNvSpPr>
            <a:spLocks noGrp="1"/>
          </p:cNvSpPr>
          <p:nvPr>
            <p:ph type="title"/>
          </p:nvPr>
        </p:nvSpPr>
        <p:spPr/>
        <p:txBody>
          <a:bodyPr/>
          <a:lstStyle/>
          <a:p>
            <a:r>
              <a:rPr lang="zh-CN" altLang="en-US" dirty="0"/>
              <a:t>科学问题</a:t>
            </a:r>
            <a:endParaRPr lang="en-US" dirty="0"/>
          </a:p>
        </p:txBody>
      </p:sp>
      <p:sp>
        <p:nvSpPr>
          <p:cNvPr id="4" name="Date Placeholder 3">
            <a:extLst>
              <a:ext uri="{FF2B5EF4-FFF2-40B4-BE49-F238E27FC236}">
                <a16:creationId xmlns:a16="http://schemas.microsoft.com/office/drawing/2014/main" id="{BC8C968B-A58D-A516-B76F-3A423292EF5F}"/>
              </a:ext>
            </a:extLst>
          </p:cNvPr>
          <p:cNvSpPr>
            <a:spLocks noGrp="1"/>
          </p:cNvSpPr>
          <p:nvPr>
            <p:ph type="dt" sz="half" idx="10"/>
          </p:nvPr>
        </p:nvSpPr>
        <p:spPr/>
        <p:txBody>
          <a:bodyPr/>
          <a:lstStyle/>
          <a:p>
            <a:fld id="{D654D6EF-9F02-FF49-9672-94CE272AA2BA}" type="datetime3">
              <a:rPr lang="en-US" smtClean="0"/>
              <a:t>5 April 2023</a:t>
            </a:fld>
            <a:endParaRPr lang="en-US" dirty="0"/>
          </a:p>
        </p:txBody>
      </p:sp>
      <p:sp>
        <p:nvSpPr>
          <p:cNvPr id="5" name="Footer Placeholder 4">
            <a:extLst>
              <a:ext uri="{FF2B5EF4-FFF2-40B4-BE49-F238E27FC236}">
                <a16:creationId xmlns:a16="http://schemas.microsoft.com/office/drawing/2014/main" id="{35EC90BD-5F67-0833-E962-788C79A61C5D}"/>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342B2301-CCB4-A220-6220-6C488ED8CA23}"/>
              </a:ext>
            </a:extLst>
          </p:cNvPr>
          <p:cNvSpPr>
            <a:spLocks noGrp="1"/>
          </p:cNvSpPr>
          <p:nvPr>
            <p:ph type="sldNum" sz="quarter" idx="12"/>
          </p:nvPr>
        </p:nvSpPr>
        <p:spPr/>
        <p:txBody>
          <a:bodyPr/>
          <a:lstStyle/>
          <a:p>
            <a:fld id="{7DFF1429-2141-5645-B647-B731C9EA6849}" type="slidenum">
              <a:rPr lang="en-US" smtClean="0"/>
              <a:t>10</a:t>
            </a:fld>
            <a:endParaRPr lang="en-US"/>
          </a:p>
        </p:txBody>
      </p:sp>
      <p:sp>
        <p:nvSpPr>
          <p:cNvPr id="7" name="TextBox 6">
            <a:extLst>
              <a:ext uri="{FF2B5EF4-FFF2-40B4-BE49-F238E27FC236}">
                <a16:creationId xmlns:a16="http://schemas.microsoft.com/office/drawing/2014/main" id="{548E1424-87F7-7DBF-7D5E-EFF5E5E197E3}"/>
              </a:ext>
            </a:extLst>
          </p:cNvPr>
          <p:cNvSpPr txBox="1"/>
          <p:nvPr/>
        </p:nvSpPr>
        <p:spPr>
          <a:xfrm>
            <a:off x="3556000" y="1986129"/>
            <a:ext cx="4259564" cy="646331"/>
          </a:xfrm>
          <a:prstGeom prst="rect">
            <a:avLst/>
          </a:prstGeom>
          <a:noFill/>
        </p:spPr>
        <p:txBody>
          <a:bodyPr wrap="none" rtlCol="0">
            <a:spAutoFit/>
          </a:bodyPr>
          <a:lstStyle/>
          <a:p>
            <a:pPr marL="342900" indent="-342900">
              <a:buAutoNum type="arabicPeriod"/>
            </a:pPr>
            <a:r>
              <a:rPr lang="zh-CN" altLang="en-US" dirty="0">
                <a:solidFill>
                  <a:srgbClr val="FF0000"/>
                </a:solidFill>
                <a:latin typeface="Microsoft YaHei" panose="020B0503020204020204" pitchFamily="34" charset="-122"/>
                <a:ea typeface="Microsoft YaHei" panose="020B0503020204020204" pitchFamily="34" charset="-122"/>
              </a:rPr>
              <a:t>肠道菌群</a:t>
            </a:r>
            <a:r>
              <a:rPr lang="zh-CN" altLang="en-US" dirty="0">
                <a:latin typeface="Microsoft YaHei" panose="020B0503020204020204" pitchFamily="34" charset="-122"/>
                <a:ea typeface="Microsoft YaHei" panose="020B0503020204020204" pitchFamily="34" charset="-122"/>
              </a:rPr>
              <a:t>与</a:t>
            </a:r>
            <a:r>
              <a:rPr lang="en-US" altLang="zh-CN" dirty="0">
                <a:latin typeface="Microsoft YaHei" panose="020B0503020204020204" pitchFamily="34" charset="-122"/>
                <a:ea typeface="Microsoft YaHei" panose="020B0503020204020204" pitchFamily="34" charset="-122"/>
              </a:rPr>
              <a:t>NKTCL</a:t>
            </a:r>
            <a:r>
              <a:rPr lang="zh-CN" altLang="en-US" dirty="0">
                <a:solidFill>
                  <a:srgbClr val="FF0000"/>
                </a:solidFill>
                <a:latin typeface="Microsoft YaHei" panose="020B0503020204020204" pitchFamily="34" charset="-122"/>
                <a:ea typeface="Microsoft YaHei" panose="020B0503020204020204" pitchFamily="34" charset="-122"/>
              </a:rPr>
              <a:t>诊断</a:t>
            </a:r>
            <a:r>
              <a:rPr lang="zh-CN" altLang="en-US" dirty="0">
                <a:latin typeface="Microsoft YaHei" panose="020B0503020204020204" pitchFamily="34" charset="-122"/>
                <a:ea typeface="Microsoft YaHei" panose="020B0503020204020204" pitchFamily="34" charset="-122"/>
              </a:rPr>
              <a:t>和</a:t>
            </a:r>
            <a:r>
              <a:rPr lang="zh-CN" altLang="en-US" dirty="0">
                <a:solidFill>
                  <a:srgbClr val="FF0000"/>
                </a:solidFill>
                <a:latin typeface="Microsoft YaHei" panose="020B0503020204020204" pitchFamily="34" charset="-122"/>
                <a:ea typeface="Microsoft YaHei" panose="020B0503020204020204" pitchFamily="34" charset="-122"/>
              </a:rPr>
              <a:t>预后</a:t>
            </a:r>
            <a:r>
              <a:rPr lang="zh-CN" altLang="en-US" dirty="0">
                <a:latin typeface="Microsoft YaHei" panose="020B0503020204020204" pitchFamily="34" charset="-122"/>
                <a:ea typeface="Microsoft YaHei" panose="020B0503020204020204" pitchFamily="34" charset="-122"/>
              </a:rPr>
              <a:t>的关系</a:t>
            </a:r>
            <a:endParaRPr lang="en-US" altLang="zh-CN" dirty="0">
              <a:latin typeface="Microsoft YaHei" panose="020B0503020204020204" pitchFamily="34" charset="-122"/>
              <a:ea typeface="Microsoft YaHei" panose="020B0503020204020204" pitchFamily="34" charset="-122"/>
            </a:endParaRPr>
          </a:p>
          <a:p>
            <a:pPr marL="342900" indent="-342900">
              <a:buAutoNum type="arabicPeriod"/>
            </a:pPr>
            <a:r>
              <a:rPr lang="zh-CN" altLang="en-US" dirty="0">
                <a:latin typeface="Microsoft YaHei" panose="020B0503020204020204" pitchFamily="34" charset="-122"/>
                <a:ea typeface="Microsoft YaHei" panose="020B0503020204020204" pitchFamily="34" charset="-122"/>
              </a:rPr>
              <a:t>疾病诊断与预后的</a:t>
            </a:r>
            <a:r>
              <a:rPr lang="zh-CN" altLang="en-US" dirty="0">
                <a:solidFill>
                  <a:srgbClr val="FF0000"/>
                </a:solidFill>
                <a:latin typeface="Microsoft YaHei" panose="020B0503020204020204" pitchFamily="34" charset="-122"/>
                <a:ea typeface="Microsoft YaHei" panose="020B0503020204020204" pitchFamily="34" charset="-122"/>
              </a:rPr>
              <a:t>特异性</a:t>
            </a:r>
            <a:endParaRPr lang="en-US" dirty="0">
              <a:solidFill>
                <a:srgbClr val="FF0000"/>
              </a:solidFill>
              <a:latin typeface="Microsoft YaHei" panose="020B0503020204020204" pitchFamily="34" charset="-122"/>
              <a:ea typeface="Microsoft YaHei" panose="020B0503020204020204" pitchFamily="34" charset="-122"/>
            </a:endParaRPr>
          </a:p>
        </p:txBody>
      </p:sp>
      <p:pic>
        <p:nvPicPr>
          <p:cNvPr id="8" name="Graphic 7" descr="Group">
            <a:extLst>
              <a:ext uri="{FF2B5EF4-FFF2-40B4-BE49-F238E27FC236}">
                <a16:creationId xmlns:a16="http://schemas.microsoft.com/office/drawing/2014/main" id="{319E087F-61E1-F202-137A-0FB74047D1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13400" y="3507293"/>
            <a:ext cx="914400" cy="914400"/>
          </a:xfrm>
          <a:prstGeom prst="rect">
            <a:avLst/>
          </a:prstGeom>
        </p:spPr>
      </p:pic>
      <p:pic>
        <p:nvPicPr>
          <p:cNvPr id="9" name="Graphic 8" descr="Group">
            <a:extLst>
              <a:ext uri="{FF2B5EF4-FFF2-40B4-BE49-F238E27FC236}">
                <a16:creationId xmlns:a16="http://schemas.microsoft.com/office/drawing/2014/main" id="{E2949A78-18B5-8B2C-77D8-42C8202663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2908" y="3507293"/>
            <a:ext cx="914400" cy="914400"/>
          </a:xfrm>
          <a:prstGeom prst="rect">
            <a:avLst/>
          </a:prstGeom>
        </p:spPr>
      </p:pic>
      <p:pic>
        <p:nvPicPr>
          <p:cNvPr id="10" name="Graphic 9" descr="Group">
            <a:extLst>
              <a:ext uri="{FF2B5EF4-FFF2-40B4-BE49-F238E27FC236}">
                <a16:creationId xmlns:a16="http://schemas.microsoft.com/office/drawing/2014/main" id="{6642A90D-22F9-5769-530E-AC9FA0C12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2908" y="4058319"/>
            <a:ext cx="914400" cy="914400"/>
          </a:xfrm>
          <a:prstGeom prst="rect">
            <a:avLst/>
          </a:prstGeom>
        </p:spPr>
      </p:pic>
      <p:pic>
        <p:nvPicPr>
          <p:cNvPr id="11" name="Graphic 10" descr="Group">
            <a:extLst>
              <a:ext uri="{FF2B5EF4-FFF2-40B4-BE49-F238E27FC236}">
                <a16:creationId xmlns:a16="http://schemas.microsoft.com/office/drawing/2014/main" id="{5684935D-5082-D361-965B-442CE092D4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3400" y="4058319"/>
            <a:ext cx="914400" cy="914400"/>
          </a:xfrm>
          <a:prstGeom prst="rect">
            <a:avLst/>
          </a:prstGeom>
        </p:spPr>
      </p:pic>
      <p:sp>
        <p:nvSpPr>
          <p:cNvPr id="12" name="Left Brace 11">
            <a:extLst>
              <a:ext uri="{FF2B5EF4-FFF2-40B4-BE49-F238E27FC236}">
                <a16:creationId xmlns:a16="http://schemas.microsoft.com/office/drawing/2014/main" id="{6CFAB01A-D1FB-0B3F-7BBF-7DA0A5AE58DD}"/>
              </a:ext>
            </a:extLst>
          </p:cNvPr>
          <p:cNvSpPr/>
          <p:nvPr/>
        </p:nvSpPr>
        <p:spPr>
          <a:xfrm rot="5400000">
            <a:off x="5383326" y="2820020"/>
            <a:ext cx="122672" cy="12518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9A590878-5207-FEF5-041D-C94AEDA0AB7F}"/>
              </a:ext>
            </a:extLst>
          </p:cNvPr>
          <p:cNvSpPr txBox="1"/>
          <p:nvPr/>
        </p:nvSpPr>
        <p:spPr>
          <a:xfrm>
            <a:off x="5121496" y="3015289"/>
            <a:ext cx="646331" cy="369332"/>
          </a:xfrm>
          <a:prstGeom prst="rect">
            <a:avLst/>
          </a:prstGeom>
          <a:noFill/>
        </p:spPr>
        <p:txBody>
          <a:bodyPr wrap="none" rtlCol="0">
            <a:spAutoFit/>
          </a:bodyPr>
          <a:lstStyle/>
          <a:p>
            <a:r>
              <a:rPr lang="en-CN" dirty="0">
                <a:latin typeface="Microsoft YaHei" panose="020B0503020204020204" pitchFamily="34" charset="-122"/>
                <a:ea typeface="Microsoft YaHei" panose="020B0503020204020204" pitchFamily="34" charset="-122"/>
              </a:rPr>
              <a:t>诊断</a:t>
            </a:r>
          </a:p>
        </p:txBody>
      </p:sp>
      <p:sp>
        <p:nvSpPr>
          <p:cNvPr id="14" name="Left Brace 13">
            <a:extLst>
              <a:ext uri="{FF2B5EF4-FFF2-40B4-BE49-F238E27FC236}">
                <a16:creationId xmlns:a16="http://schemas.microsoft.com/office/drawing/2014/main" id="{8BD19A9E-4A43-AA9E-5D59-7A8F2ABEFC4F}"/>
              </a:ext>
            </a:extLst>
          </p:cNvPr>
          <p:cNvSpPr/>
          <p:nvPr/>
        </p:nvSpPr>
        <p:spPr>
          <a:xfrm rot="10800000">
            <a:off x="6694863" y="3982588"/>
            <a:ext cx="139029" cy="5841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62667D4C-0C9D-9E1A-0C96-7EFD7ACD24A6}"/>
              </a:ext>
            </a:extLst>
          </p:cNvPr>
          <p:cNvSpPr txBox="1"/>
          <p:nvPr/>
        </p:nvSpPr>
        <p:spPr>
          <a:xfrm>
            <a:off x="6833892" y="4089976"/>
            <a:ext cx="646331" cy="369332"/>
          </a:xfrm>
          <a:prstGeom prst="rect">
            <a:avLst/>
          </a:prstGeom>
          <a:noFill/>
        </p:spPr>
        <p:txBody>
          <a:bodyPr wrap="none" rtlCol="0">
            <a:spAutoFit/>
          </a:bodyPr>
          <a:lstStyle/>
          <a:p>
            <a:r>
              <a:rPr lang="en-CN" dirty="0">
                <a:latin typeface="Microsoft YaHei" panose="020B0503020204020204" pitchFamily="34" charset="-122"/>
                <a:ea typeface="Microsoft YaHei" panose="020B0503020204020204" pitchFamily="34" charset="-122"/>
              </a:rPr>
              <a:t>预后</a:t>
            </a:r>
          </a:p>
        </p:txBody>
      </p:sp>
    </p:spTree>
    <p:extLst>
      <p:ext uri="{BB962C8B-B14F-4D97-AF65-F5344CB8AC3E}">
        <p14:creationId xmlns:p14="http://schemas.microsoft.com/office/powerpoint/2010/main" val="279409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D4F9-5667-8F27-5448-8D58AC0EBBAE}"/>
              </a:ext>
            </a:extLst>
          </p:cNvPr>
          <p:cNvSpPr>
            <a:spLocks noGrp="1"/>
          </p:cNvSpPr>
          <p:nvPr>
            <p:ph type="title"/>
          </p:nvPr>
        </p:nvSpPr>
        <p:spPr/>
        <p:txBody>
          <a:bodyPr/>
          <a:lstStyle/>
          <a:p>
            <a:r>
              <a:rPr lang="zh-CN" altLang="en-US" dirty="0"/>
              <a:t>样本收集</a:t>
            </a:r>
            <a:endParaRPr lang="en-US" dirty="0"/>
          </a:p>
        </p:txBody>
      </p:sp>
      <p:sp>
        <p:nvSpPr>
          <p:cNvPr id="3" name="Content Placeholder 2">
            <a:extLst>
              <a:ext uri="{FF2B5EF4-FFF2-40B4-BE49-F238E27FC236}">
                <a16:creationId xmlns:a16="http://schemas.microsoft.com/office/drawing/2014/main" id="{CEC4AC8F-54D7-F041-2DB6-28759AE2E44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FD265F9-AF94-8386-3F61-FD1F84FE92C7}"/>
              </a:ext>
            </a:extLst>
          </p:cNvPr>
          <p:cNvSpPr>
            <a:spLocks noGrp="1"/>
          </p:cNvSpPr>
          <p:nvPr>
            <p:ph type="dt" sz="half" idx="10"/>
          </p:nvPr>
        </p:nvSpPr>
        <p:spPr/>
        <p:txBody>
          <a:bodyPr/>
          <a:lstStyle/>
          <a:p>
            <a:fld id="{D8E9AA5E-E148-8348-AD17-3E1840EB21B5}" type="datetime3">
              <a:rPr lang="en-US" smtClean="0"/>
              <a:t>5 April 2023</a:t>
            </a:fld>
            <a:endParaRPr lang="en-US" dirty="0"/>
          </a:p>
        </p:txBody>
      </p:sp>
      <p:sp>
        <p:nvSpPr>
          <p:cNvPr id="5" name="Footer Placeholder 4">
            <a:extLst>
              <a:ext uri="{FF2B5EF4-FFF2-40B4-BE49-F238E27FC236}">
                <a16:creationId xmlns:a16="http://schemas.microsoft.com/office/drawing/2014/main" id="{A7BFCAEA-1BB9-4280-CA2E-C6D1E67F73EB}"/>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1DF287F5-7F21-F4B4-7B37-5345786DE744}"/>
              </a:ext>
            </a:extLst>
          </p:cNvPr>
          <p:cNvSpPr>
            <a:spLocks noGrp="1"/>
          </p:cNvSpPr>
          <p:nvPr>
            <p:ph type="sldNum" sz="quarter" idx="12"/>
          </p:nvPr>
        </p:nvSpPr>
        <p:spPr/>
        <p:txBody>
          <a:bodyPr/>
          <a:lstStyle/>
          <a:p>
            <a:fld id="{7DFF1429-2141-5645-B647-B731C9EA6849}" type="slidenum">
              <a:rPr lang="en-US" smtClean="0"/>
              <a:t>11</a:t>
            </a:fld>
            <a:endParaRPr lang="en-US"/>
          </a:p>
        </p:txBody>
      </p:sp>
      <p:sp>
        <p:nvSpPr>
          <p:cNvPr id="7" name="文本框 3">
            <a:extLst>
              <a:ext uri="{FF2B5EF4-FFF2-40B4-BE49-F238E27FC236}">
                <a16:creationId xmlns:a16="http://schemas.microsoft.com/office/drawing/2014/main" id="{4201EE3D-F49A-21B7-28A5-2AF7F561FDD8}"/>
              </a:ext>
            </a:extLst>
          </p:cNvPr>
          <p:cNvSpPr txBox="1"/>
          <p:nvPr/>
        </p:nvSpPr>
        <p:spPr>
          <a:xfrm>
            <a:off x="2160918" y="1749516"/>
            <a:ext cx="2098675" cy="368300"/>
          </a:xfrm>
          <a:prstGeom prst="rect">
            <a:avLst/>
          </a:prstGeom>
          <a:noFill/>
        </p:spPr>
        <p:txBody>
          <a:bodyPr wrap="square" rtlCol="0" anchor="t">
            <a:spAutoFit/>
          </a:bodyPr>
          <a:lstStyle/>
          <a:p>
            <a:r>
              <a:rPr lang="en-US" altLang="zh-CN" dirty="0">
                <a:latin typeface="+mj-ea"/>
                <a:ea typeface="+mj-ea"/>
                <a:cs typeface="Times New Roman" panose="02020603050405020304" charset="0"/>
              </a:rPr>
              <a:t>D</a:t>
            </a:r>
            <a:r>
              <a:rPr lang="zh-CN" altLang="en-US" dirty="0">
                <a:latin typeface="+mj-ea"/>
                <a:ea typeface="+mj-ea"/>
                <a:cs typeface="Times New Roman" panose="02020603050405020304" charset="0"/>
              </a:rPr>
              <a:t>iscovery cohort</a:t>
            </a:r>
          </a:p>
        </p:txBody>
      </p:sp>
      <p:sp>
        <p:nvSpPr>
          <p:cNvPr id="8" name="文本框 11">
            <a:extLst>
              <a:ext uri="{FF2B5EF4-FFF2-40B4-BE49-F238E27FC236}">
                <a16:creationId xmlns:a16="http://schemas.microsoft.com/office/drawing/2014/main" id="{E40D63D5-78C5-01D8-AC71-449AF008CBC3}"/>
              </a:ext>
            </a:extLst>
          </p:cNvPr>
          <p:cNvSpPr txBox="1"/>
          <p:nvPr/>
        </p:nvSpPr>
        <p:spPr>
          <a:xfrm>
            <a:off x="1084580" y="3891915"/>
            <a:ext cx="2233930" cy="645160"/>
          </a:xfrm>
          <a:prstGeom prst="rect">
            <a:avLst/>
          </a:prstGeom>
          <a:noFill/>
        </p:spPr>
        <p:txBody>
          <a:bodyPr wrap="square" rtlCol="0" anchor="t">
            <a:spAutoFit/>
          </a:bodyPr>
          <a:lstStyle/>
          <a:p>
            <a:pPr algn="ctr"/>
            <a:r>
              <a:rPr lang="zh-CN" altLang="en-US" dirty="0">
                <a:latin typeface="+mj-ea"/>
                <a:ea typeface="+mj-ea"/>
                <a:cs typeface="Times New Roman" panose="02020603050405020304" charset="0"/>
              </a:rPr>
              <a:t>treatment-naïve</a:t>
            </a:r>
          </a:p>
          <a:p>
            <a:pPr algn="ctr"/>
            <a:r>
              <a:rPr lang="en-US" altLang="zh-CN" dirty="0">
                <a:latin typeface="+mj-ea"/>
                <a:ea typeface="+mj-ea"/>
                <a:cs typeface="Times New Roman" panose="02020603050405020304" charset="0"/>
              </a:rPr>
              <a:t>(n=30)</a:t>
            </a:r>
          </a:p>
        </p:txBody>
      </p:sp>
      <p:sp>
        <p:nvSpPr>
          <p:cNvPr id="9" name="文本框 12">
            <a:extLst>
              <a:ext uri="{FF2B5EF4-FFF2-40B4-BE49-F238E27FC236}">
                <a16:creationId xmlns:a16="http://schemas.microsoft.com/office/drawing/2014/main" id="{13C7309D-2B19-7457-59F2-17E367DF3660}"/>
              </a:ext>
            </a:extLst>
          </p:cNvPr>
          <p:cNvSpPr txBox="1"/>
          <p:nvPr/>
        </p:nvSpPr>
        <p:spPr>
          <a:xfrm>
            <a:off x="3622675" y="3891915"/>
            <a:ext cx="6096000" cy="645160"/>
          </a:xfrm>
          <a:prstGeom prst="rect">
            <a:avLst/>
          </a:prstGeom>
          <a:noFill/>
        </p:spPr>
        <p:txBody>
          <a:bodyPr wrap="square" rtlCol="0" anchor="t">
            <a:spAutoFit/>
          </a:bodyPr>
          <a:lstStyle/>
          <a:p>
            <a:r>
              <a:rPr lang="en-US" altLang="zh-CN">
                <a:latin typeface="+mj-ea"/>
                <a:ea typeface="+mj-ea"/>
                <a:cs typeface="Times New Roman" panose="02020603050405020304" charset="0"/>
              </a:rPr>
              <a:t>healthy controls</a:t>
            </a:r>
          </a:p>
          <a:p>
            <a:r>
              <a:rPr lang="en-US" altLang="zh-CN">
                <a:latin typeface="+mj-ea"/>
                <a:ea typeface="+mj-ea"/>
                <a:cs typeface="Times New Roman" panose="02020603050405020304" charset="0"/>
              </a:rPr>
              <a:t>       (n=20)</a:t>
            </a:r>
          </a:p>
        </p:txBody>
      </p:sp>
      <p:sp>
        <p:nvSpPr>
          <p:cNvPr id="10" name="文本框 15">
            <a:extLst>
              <a:ext uri="{FF2B5EF4-FFF2-40B4-BE49-F238E27FC236}">
                <a16:creationId xmlns:a16="http://schemas.microsoft.com/office/drawing/2014/main" id="{773249F9-1589-1D41-7795-72C1BA4E9F7E}"/>
              </a:ext>
            </a:extLst>
          </p:cNvPr>
          <p:cNvSpPr txBox="1"/>
          <p:nvPr/>
        </p:nvSpPr>
        <p:spPr>
          <a:xfrm>
            <a:off x="7499488" y="1749516"/>
            <a:ext cx="2098675" cy="368300"/>
          </a:xfrm>
          <a:prstGeom prst="rect">
            <a:avLst/>
          </a:prstGeom>
          <a:noFill/>
        </p:spPr>
        <p:txBody>
          <a:bodyPr wrap="square" rtlCol="0" anchor="t">
            <a:spAutoFit/>
          </a:bodyPr>
          <a:lstStyle/>
          <a:p>
            <a:r>
              <a:rPr lang="en-US" dirty="0">
                <a:latin typeface="+mj-ea"/>
                <a:ea typeface="+mj-ea"/>
                <a:cs typeface="Times New Roman" panose="02020603050405020304" charset="0"/>
              </a:rPr>
              <a:t>Validation</a:t>
            </a:r>
            <a:r>
              <a:rPr lang="zh-CN" altLang="en-US" dirty="0">
                <a:latin typeface="+mj-ea"/>
                <a:ea typeface="+mj-ea"/>
                <a:cs typeface="Times New Roman" panose="02020603050405020304" charset="0"/>
              </a:rPr>
              <a:t> cohort</a:t>
            </a:r>
          </a:p>
        </p:txBody>
      </p:sp>
      <p:sp>
        <p:nvSpPr>
          <p:cNvPr id="11" name="文本框 18">
            <a:extLst>
              <a:ext uri="{FF2B5EF4-FFF2-40B4-BE49-F238E27FC236}">
                <a16:creationId xmlns:a16="http://schemas.microsoft.com/office/drawing/2014/main" id="{7724ADD1-53F8-6B6F-805D-FA2FA5BE3A6A}"/>
              </a:ext>
            </a:extLst>
          </p:cNvPr>
          <p:cNvSpPr txBox="1"/>
          <p:nvPr/>
        </p:nvSpPr>
        <p:spPr>
          <a:xfrm>
            <a:off x="6500950" y="3890744"/>
            <a:ext cx="2054087" cy="646331"/>
          </a:xfrm>
          <a:prstGeom prst="rect">
            <a:avLst/>
          </a:prstGeom>
          <a:noFill/>
        </p:spPr>
        <p:txBody>
          <a:bodyPr wrap="square" rtlCol="0" anchor="t">
            <a:spAutoFit/>
          </a:bodyPr>
          <a:lstStyle/>
          <a:p>
            <a:r>
              <a:rPr lang="zh-CN" altLang="en-US" dirty="0">
                <a:latin typeface="+mj-ea"/>
                <a:ea typeface="+mj-ea"/>
                <a:cs typeface="Times New Roman" panose="02020603050405020304" charset="0"/>
              </a:rPr>
              <a:t>treatment-naïve</a:t>
            </a:r>
            <a:endParaRPr lang="en-US" altLang="zh-CN" dirty="0">
              <a:latin typeface="+mj-ea"/>
              <a:ea typeface="+mj-ea"/>
              <a:cs typeface="Times New Roman" panose="02020603050405020304" charset="0"/>
            </a:endParaRPr>
          </a:p>
          <a:p>
            <a:pPr algn="ctr"/>
            <a:r>
              <a:rPr lang="en-US" altLang="zh-CN" dirty="0">
                <a:latin typeface="+mj-ea"/>
                <a:ea typeface="+mj-ea"/>
                <a:cs typeface="Times New Roman" panose="02020603050405020304" charset="0"/>
              </a:rPr>
              <a:t>(n=12)</a:t>
            </a:r>
          </a:p>
        </p:txBody>
      </p:sp>
      <p:sp>
        <p:nvSpPr>
          <p:cNvPr id="12" name="文本框 19">
            <a:extLst>
              <a:ext uri="{FF2B5EF4-FFF2-40B4-BE49-F238E27FC236}">
                <a16:creationId xmlns:a16="http://schemas.microsoft.com/office/drawing/2014/main" id="{4C8A4A38-E483-4A6D-20B3-A9C1EB701ACA}"/>
              </a:ext>
            </a:extLst>
          </p:cNvPr>
          <p:cNvSpPr txBox="1"/>
          <p:nvPr/>
        </p:nvSpPr>
        <p:spPr>
          <a:xfrm>
            <a:off x="8577331" y="3891915"/>
            <a:ext cx="2054087" cy="645160"/>
          </a:xfrm>
          <a:prstGeom prst="rect">
            <a:avLst/>
          </a:prstGeom>
          <a:noFill/>
        </p:spPr>
        <p:txBody>
          <a:bodyPr wrap="square" rtlCol="0" anchor="t">
            <a:spAutoFit/>
          </a:bodyPr>
          <a:lstStyle/>
          <a:p>
            <a:pPr algn="ctr"/>
            <a:r>
              <a:rPr lang="en-US" altLang="zh-CN" dirty="0">
                <a:latin typeface="+mj-ea"/>
                <a:ea typeface="+mj-ea"/>
                <a:cs typeface="Times New Roman" panose="02020603050405020304" charset="0"/>
              </a:rPr>
              <a:t>healthy controls</a:t>
            </a:r>
          </a:p>
          <a:p>
            <a:pPr algn="ctr"/>
            <a:r>
              <a:rPr lang="en-US" altLang="zh-CN" dirty="0">
                <a:latin typeface="+mj-ea"/>
                <a:ea typeface="+mj-ea"/>
                <a:cs typeface="Times New Roman" panose="02020603050405020304" charset="0"/>
              </a:rPr>
              <a:t>       (n=13)</a:t>
            </a:r>
          </a:p>
        </p:txBody>
      </p:sp>
      <p:sp>
        <p:nvSpPr>
          <p:cNvPr id="13" name="文本框 20">
            <a:extLst>
              <a:ext uri="{FF2B5EF4-FFF2-40B4-BE49-F238E27FC236}">
                <a16:creationId xmlns:a16="http://schemas.microsoft.com/office/drawing/2014/main" id="{306AA943-CFD9-1D58-041B-0B12E9E9259A}"/>
              </a:ext>
            </a:extLst>
          </p:cNvPr>
          <p:cNvSpPr txBox="1"/>
          <p:nvPr/>
        </p:nvSpPr>
        <p:spPr>
          <a:xfrm>
            <a:off x="1793875" y="2472027"/>
            <a:ext cx="2832763" cy="368300"/>
          </a:xfrm>
          <a:prstGeom prst="rect">
            <a:avLst/>
          </a:prstGeom>
          <a:noFill/>
        </p:spPr>
        <p:txBody>
          <a:bodyPr wrap="square" rtlCol="0" anchor="t">
            <a:spAutoFit/>
          </a:bodyPr>
          <a:lstStyle/>
          <a:p>
            <a:r>
              <a:rPr lang="zh-CN" altLang="en-US" dirty="0">
                <a:latin typeface="+mj-ea"/>
                <a:ea typeface="+mj-ea"/>
                <a:cs typeface="Times New Roman" panose="02020603050405020304" charset="0"/>
              </a:rPr>
              <a:t>May 2019 to April 2021</a:t>
            </a:r>
          </a:p>
        </p:txBody>
      </p:sp>
      <p:sp>
        <p:nvSpPr>
          <p:cNvPr id="14" name="文本框 21">
            <a:extLst>
              <a:ext uri="{FF2B5EF4-FFF2-40B4-BE49-F238E27FC236}">
                <a16:creationId xmlns:a16="http://schemas.microsoft.com/office/drawing/2014/main" id="{0401191E-F5A5-901A-0528-892D26145C73}"/>
              </a:ext>
            </a:extLst>
          </p:cNvPr>
          <p:cNvSpPr txBox="1"/>
          <p:nvPr/>
        </p:nvSpPr>
        <p:spPr>
          <a:xfrm>
            <a:off x="6748393" y="2470995"/>
            <a:ext cx="3883025" cy="369332"/>
          </a:xfrm>
          <a:prstGeom prst="rect">
            <a:avLst/>
          </a:prstGeom>
          <a:noFill/>
        </p:spPr>
        <p:txBody>
          <a:bodyPr wrap="square" rtlCol="0" anchor="t">
            <a:spAutoFit/>
          </a:bodyPr>
          <a:lstStyle/>
          <a:p>
            <a:r>
              <a:rPr lang="zh-CN" altLang="en-US" dirty="0">
                <a:latin typeface="+mj-ea"/>
                <a:ea typeface="+mj-ea"/>
                <a:cs typeface="Times New Roman" panose="02020603050405020304" charset="0"/>
              </a:rPr>
              <a:t>October 2021 to February 2022</a:t>
            </a:r>
          </a:p>
        </p:txBody>
      </p:sp>
      <p:cxnSp>
        <p:nvCxnSpPr>
          <p:cNvPr id="15" name="Straight Connector 14">
            <a:extLst>
              <a:ext uri="{FF2B5EF4-FFF2-40B4-BE49-F238E27FC236}">
                <a16:creationId xmlns:a16="http://schemas.microsoft.com/office/drawing/2014/main" id="{FF55DD2D-9A0A-F872-D256-9C802955C9F9}"/>
              </a:ext>
            </a:extLst>
          </p:cNvPr>
          <p:cNvCxnSpPr/>
          <p:nvPr/>
        </p:nvCxnSpPr>
        <p:spPr>
          <a:xfrm>
            <a:off x="920750" y="4592845"/>
            <a:ext cx="2660650" cy="0"/>
          </a:xfrm>
          <a:prstGeom prst="line">
            <a:avLst/>
          </a:prstGeom>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85A67081-D58A-18E1-8567-91ACEA185FED}"/>
              </a:ext>
            </a:extLst>
          </p:cNvPr>
          <p:cNvSpPr txBox="1"/>
          <p:nvPr/>
        </p:nvSpPr>
        <p:spPr>
          <a:xfrm>
            <a:off x="1146948" y="4768899"/>
            <a:ext cx="210919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latin typeface="+mj-ea"/>
                <a:ea typeface="+mj-ea"/>
              </a:rPr>
              <a:t>预后跟踪</a:t>
            </a:r>
          </a:p>
          <a:p>
            <a:pPr algn="ctr"/>
            <a:r>
              <a:rPr lang="en-US" altLang="zh-CN" dirty="0">
                <a:latin typeface="+mj-ea"/>
                <a:ea typeface="+mj-ea"/>
              </a:rPr>
              <a:t>up</a:t>
            </a:r>
            <a:r>
              <a:rPr lang="zh-CN" altLang="en-US" dirty="0">
                <a:latin typeface="+mj-ea"/>
                <a:ea typeface="+mj-ea"/>
              </a:rPr>
              <a:t> </a:t>
            </a:r>
            <a:r>
              <a:rPr lang="en-US" altLang="zh-CN" dirty="0">
                <a:latin typeface="+mj-ea"/>
                <a:ea typeface="+mj-ea"/>
              </a:rPr>
              <a:t>to</a:t>
            </a:r>
            <a:r>
              <a:rPr lang="zh-CN" altLang="en-US" dirty="0">
                <a:latin typeface="+mj-ea"/>
                <a:ea typeface="+mj-ea"/>
              </a:rPr>
              <a:t> </a:t>
            </a:r>
            <a:r>
              <a:rPr lang="en-US" altLang="zh-CN" dirty="0">
                <a:latin typeface="+mj-ea"/>
                <a:ea typeface="+mj-ea"/>
              </a:rPr>
              <a:t>three</a:t>
            </a:r>
            <a:r>
              <a:rPr lang="zh-CN" altLang="en-US" dirty="0">
                <a:latin typeface="+mj-ea"/>
                <a:ea typeface="+mj-ea"/>
              </a:rPr>
              <a:t> </a:t>
            </a:r>
            <a:r>
              <a:rPr lang="en-US" altLang="zh-CN" dirty="0">
                <a:latin typeface="+mj-ea"/>
                <a:ea typeface="+mj-ea"/>
              </a:rPr>
              <a:t>years</a:t>
            </a:r>
            <a:endParaRPr lang="en-US" dirty="0">
              <a:latin typeface="+mj-ea"/>
              <a:ea typeface="+mj-ea"/>
            </a:endParaRPr>
          </a:p>
        </p:txBody>
      </p:sp>
      <p:pic>
        <p:nvPicPr>
          <p:cNvPr id="17" name="Graphic 16" descr="Group">
            <a:extLst>
              <a:ext uri="{FF2B5EF4-FFF2-40B4-BE49-F238E27FC236}">
                <a16:creationId xmlns:a16="http://schemas.microsoft.com/office/drawing/2014/main" id="{679C2EF7-3DC0-942B-4393-2DD6EC71BC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93875" y="2937629"/>
            <a:ext cx="914400" cy="914400"/>
          </a:xfrm>
          <a:prstGeom prst="rect">
            <a:avLst/>
          </a:prstGeom>
        </p:spPr>
      </p:pic>
      <p:pic>
        <p:nvPicPr>
          <p:cNvPr id="18" name="Graphic 17" descr="Group">
            <a:extLst>
              <a:ext uri="{FF2B5EF4-FFF2-40B4-BE49-F238E27FC236}">
                <a16:creationId xmlns:a16="http://schemas.microsoft.com/office/drawing/2014/main" id="{71A044CF-D4B5-6276-3A1C-81CC5937D0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98762" y="2934942"/>
            <a:ext cx="914400" cy="914400"/>
          </a:xfrm>
          <a:prstGeom prst="rect">
            <a:avLst/>
          </a:prstGeom>
        </p:spPr>
      </p:pic>
      <p:pic>
        <p:nvPicPr>
          <p:cNvPr id="19" name="Graphic 18" descr="Group">
            <a:extLst>
              <a:ext uri="{FF2B5EF4-FFF2-40B4-BE49-F238E27FC236}">
                <a16:creationId xmlns:a16="http://schemas.microsoft.com/office/drawing/2014/main" id="{DDE6C41B-34F0-1FA4-8A02-572087C4D2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2288" y="2940316"/>
            <a:ext cx="914400" cy="914400"/>
          </a:xfrm>
          <a:prstGeom prst="rect">
            <a:avLst/>
          </a:prstGeom>
        </p:spPr>
      </p:pic>
      <p:pic>
        <p:nvPicPr>
          <p:cNvPr id="20" name="Graphic 19" descr="Group">
            <a:extLst>
              <a:ext uri="{FF2B5EF4-FFF2-40B4-BE49-F238E27FC236}">
                <a16:creationId xmlns:a16="http://schemas.microsoft.com/office/drawing/2014/main" id="{EB2AE5AA-B70C-24FC-31E3-60521451D7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7175" y="2937629"/>
            <a:ext cx="914400" cy="914400"/>
          </a:xfrm>
          <a:prstGeom prst="rect">
            <a:avLst/>
          </a:prstGeom>
        </p:spPr>
      </p:pic>
    </p:spTree>
    <p:extLst>
      <p:ext uri="{BB962C8B-B14F-4D97-AF65-F5344CB8AC3E}">
        <p14:creationId xmlns:p14="http://schemas.microsoft.com/office/powerpoint/2010/main" val="1940402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FB96-3B64-8E06-2A71-50C7FF1C3B76}"/>
              </a:ext>
            </a:extLst>
          </p:cNvPr>
          <p:cNvSpPr>
            <a:spLocks noGrp="1"/>
          </p:cNvSpPr>
          <p:nvPr>
            <p:ph type="title"/>
          </p:nvPr>
        </p:nvSpPr>
        <p:spPr/>
        <p:txBody>
          <a:bodyPr/>
          <a:lstStyle/>
          <a:p>
            <a:r>
              <a:rPr lang="zh-CN" altLang="en-US" dirty="0"/>
              <a:t>人口统计学与临床特征</a:t>
            </a:r>
            <a:endParaRPr lang="en-US" dirty="0"/>
          </a:p>
        </p:txBody>
      </p:sp>
      <p:sp>
        <p:nvSpPr>
          <p:cNvPr id="3" name="Content Placeholder 2">
            <a:extLst>
              <a:ext uri="{FF2B5EF4-FFF2-40B4-BE49-F238E27FC236}">
                <a16:creationId xmlns:a16="http://schemas.microsoft.com/office/drawing/2014/main" id="{2889413E-E6C3-FB8A-EFD0-DEB353F5939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55D8384-05AC-B965-349E-4EF32EFEFEF3}"/>
              </a:ext>
            </a:extLst>
          </p:cNvPr>
          <p:cNvSpPr>
            <a:spLocks noGrp="1"/>
          </p:cNvSpPr>
          <p:nvPr>
            <p:ph type="dt" sz="half" idx="10"/>
          </p:nvPr>
        </p:nvSpPr>
        <p:spPr/>
        <p:txBody>
          <a:bodyPr/>
          <a:lstStyle/>
          <a:p>
            <a:fld id="{4473DB94-805C-5B4E-B04C-D3D146F76B3B}" type="datetime3">
              <a:rPr lang="en-US" smtClean="0"/>
              <a:t>5 April 2023</a:t>
            </a:fld>
            <a:endParaRPr lang="en-US" dirty="0"/>
          </a:p>
        </p:txBody>
      </p:sp>
      <p:sp>
        <p:nvSpPr>
          <p:cNvPr id="5" name="Footer Placeholder 4">
            <a:extLst>
              <a:ext uri="{FF2B5EF4-FFF2-40B4-BE49-F238E27FC236}">
                <a16:creationId xmlns:a16="http://schemas.microsoft.com/office/drawing/2014/main" id="{12ED68BE-153C-9B49-2F72-2B42EE876D47}"/>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285E1860-5234-296A-A703-4EC90DD52C04}"/>
              </a:ext>
            </a:extLst>
          </p:cNvPr>
          <p:cNvSpPr>
            <a:spLocks noGrp="1"/>
          </p:cNvSpPr>
          <p:nvPr>
            <p:ph type="sldNum" sz="quarter" idx="12"/>
          </p:nvPr>
        </p:nvSpPr>
        <p:spPr/>
        <p:txBody>
          <a:bodyPr/>
          <a:lstStyle/>
          <a:p>
            <a:fld id="{7DFF1429-2141-5645-B647-B731C9EA6849}" type="slidenum">
              <a:rPr lang="en-US" smtClean="0"/>
              <a:t>12</a:t>
            </a:fld>
            <a:endParaRPr lang="en-US"/>
          </a:p>
        </p:txBody>
      </p:sp>
      <p:pic>
        <p:nvPicPr>
          <p:cNvPr id="7" name="Picture 6">
            <a:extLst>
              <a:ext uri="{FF2B5EF4-FFF2-40B4-BE49-F238E27FC236}">
                <a16:creationId xmlns:a16="http://schemas.microsoft.com/office/drawing/2014/main" id="{F284738D-C9BF-E134-2C91-E677EFAE00A0}"/>
              </a:ext>
            </a:extLst>
          </p:cNvPr>
          <p:cNvPicPr>
            <a:picLocks noChangeAspect="1"/>
          </p:cNvPicPr>
          <p:nvPr/>
        </p:nvPicPr>
        <p:blipFill>
          <a:blip r:embed="rId2"/>
          <a:stretch>
            <a:fillRect/>
          </a:stretch>
        </p:blipFill>
        <p:spPr>
          <a:xfrm>
            <a:off x="683860" y="1010292"/>
            <a:ext cx="10824279" cy="4533010"/>
          </a:xfrm>
          <a:prstGeom prst="rect">
            <a:avLst/>
          </a:prstGeom>
        </p:spPr>
      </p:pic>
      <p:sp>
        <p:nvSpPr>
          <p:cNvPr id="8" name="TextBox 7">
            <a:extLst>
              <a:ext uri="{FF2B5EF4-FFF2-40B4-BE49-F238E27FC236}">
                <a16:creationId xmlns:a16="http://schemas.microsoft.com/office/drawing/2014/main" id="{F9C1D711-B334-D100-70E9-F6F73264BC5F}"/>
              </a:ext>
            </a:extLst>
          </p:cNvPr>
          <p:cNvSpPr txBox="1"/>
          <p:nvPr/>
        </p:nvSpPr>
        <p:spPr>
          <a:xfrm>
            <a:off x="9895327" y="5765160"/>
            <a:ext cx="1569660" cy="369332"/>
          </a:xfrm>
          <a:prstGeom prst="rect">
            <a:avLst/>
          </a:prstGeom>
          <a:noFill/>
        </p:spPr>
        <p:txBody>
          <a:bodyPr wrap="none" rtlCol="0">
            <a:spAutoFit/>
          </a:bodyPr>
          <a:lstStyle/>
          <a:p>
            <a:r>
              <a:rPr lang="zh-CN" altLang="en-US" dirty="0">
                <a:solidFill>
                  <a:srgbClr val="FF0000"/>
                </a:solidFill>
                <a:latin typeface="Microsoft YaHei" panose="020B0503020204020204" pitchFamily="34" charset="-122"/>
                <a:ea typeface="Microsoft YaHei" panose="020B0503020204020204" pitchFamily="34" charset="-122"/>
              </a:rPr>
              <a:t>均无系统偏差</a:t>
            </a:r>
            <a:endParaRPr lang="en-US" altLang="zh-CN"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5905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9EB3-CF04-7B0E-6D72-9EEDA80DA634}"/>
              </a:ext>
            </a:extLst>
          </p:cNvPr>
          <p:cNvSpPr>
            <a:spLocks noGrp="1"/>
          </p:cNvSpPr>
          <p:nvPr>
            <p:ph type="title"/>
          </p:nvPr>
        </p:nvSpPr>
        <p:spPr/>
        <p:txBody>
          <a:bodyPr/>
          <a:lstStyle/>
          <a:p>
            <a:r>
              <a:rPr lang="zh-CN" altLang="en-US" dirty="0"/>
              <a:t>基于肠道菌群的诊断模型构建</a:t>
            </a:r>
            <a:endParaRPr lang="en-US" dirty="0"/>
          </a:p>
        </p:txBody>
      </p:sp>
      <p:sp>
        <p:nvSpPr>
          <p:cNvPr id="3" name="Content Placeholder 2">
            <a:extLst>
              <a:ext uri="{FF2B5EF4-FFF2-40B4-BE49-F238E27FC236}">
                <a16:creationId xmlns:a16="http://schemas.microsoft.com/office/drawing/2014/main" id="{98B0FAD0-4AB1-267C-F040-136626881B6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3E6F3DD-D33F-3C9C-BDF8-2D67D0E05C2C}"/>
              </a:ext>
            </a:extLst>
          </p:cNvPr>
          <p:cNvSpPr>
            <a:spLocks noGrp="1"/>
          </p:cNvSpPr>
          <p:nvPr>
            <p:ph type="dt" sz="half" idx="10"/>
          </p:nvPr>
        </p:nvSpPr>
        <p:spPr/>
        <p:txBody>
          <a:bodyPr/>
          <a:lstStyle/>
          <a:p>
            <a:fld id="{D693AAE5-2616-BD4C-838F-6BA85F79D530}" type="datetime3">
              <a:rPr lang="en-US" smtClean="0"/>
              <a:t>5 April 2023</a:t>
            </a:fld>
            <a:endParaRPr lang="en-US" dirty="0"/>
          </a:p>
        </p:txBody>
      </p:sp>
      <p:sp>
        <p:nvSpPr>
          <p:cNvPr id="5" name="Footer Placeholder 4">
            <a:extLst>
              <a:ext uri="{FF2B5EF4-FFF2-40B4-BE49-F238E27FC236}">
                <a16:creationId xmlns:a16="http://schemas.microsoft.com/office/drawing/2014/main" id="{DF0190C7-A63F-8C45-765A-1A1D4201F1B2}"/>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C4C8B24C-9315-09A4-1FD9-C78BBE826000}"/>
              </a:ext>
            </a:extLst>
          </p:cNvPr>
          <p:cNvSpPr>
            <a:spLocks noGrp="1"/>
          </p:cNvSpPr>
          <p:nvPr>
            <p:ph type="sldNum" sz="quarter" idx="12"/>
          </p:nvPr>
        </p:nvSpPr>
        <p:spPr/>
        <p:txBody>
          <a:bodyPr/>
          <a:lstStyle/>
          <a:p>
            <a:fld id="{7DFF1429-2141-5645-B647-B731C9EA6849}" type="slidenum">
              <a:rPr lang="en-US" smtClean="0"/>
              <a:t>13</a:t>
            </a:fld>
            <a:endParaRPr lang="en-US"/>
          </a:p>
        </p:txBody>
      </p:sp>
      <p:pic>
        <p:nvPicPr>
          <p:cNvPr id="7" name="图片 11">
            <a:extLst>
              <a:ext uri="{FF2B5EF4-FFF2-40B4-BE49-F238E27FC236}">
                <a16:creationId xmlns:a16="http://schemas.microsoft.com/office/drawing/2014/main" id="{8A6EF0A4-5D6D-211D-1FD1-0026B8371F4F}"/>
              </a:ext>
            </a:extLst>
          </p:cNvPr>
          <p:cNvPicPr>
            <a:picLocks noChangeAspect="1"/>
          </p:cNvPicPr>
          <p:nvPr/>
        </p:nvPicPr>
        <p:blipFill>
          <a:blip r:embed="rId2"/>
          <a:stretch>
            <a:fillRect/>
          </a:stretch>
        </p:blipFill>
        <p:spPr>
          <a:xfrm>
            <a:off x="344796" y="1566545"/>
            <a:ext cx="3996055" cy="3795478"/>
          </a:xfrm>
          <a:prstGeom prst="rect">
            <a:avLst/>
          </a:prstGeom>
        </p:spPr>
      </p:pic>
      <p:pic>
        <p:nvPicPr>
          <p:cNvPr id="8" name="图片 12">
            <a:extLst>
              <a:ext uri="{FF2B5EF4-FFF2-40B4-BE49-F238E27FC236}">
                <a16:creationId xmlns:a16="http://schemas.microsoft.com/office/drawing/2014/main" id="{8BB61E17-EAAF-F138-AA54-A4CE905E0D8E}"/>
              </a:ext>
            </a:extLst>
          </p:cNvPr>
          <p:cNvPicPr>
            <a:picLocks noChangeAspect="1"/>
          </p:cNvPicPr>
          <p:nvPr/>
        </p:nvPicPr>
        <p:blipFill>
          <a:blip r:embed="rId3"/>
          <a:stretch>
            <a:fillRect/>
          </a:stretch>
        </p:blipFill>
        <p:spPr>
          <a:xfrm>
            <a:off x="4378081" y="1673542"/>
            <a:ext cx="7881728" cy="3617913"/>
          </a:xfrm>
          <a:prstGeom prst="rect">
            <a:avLst/>
          </a:prstGeom>
        </p:spPr>
      </p:pic>
      <p:sp>
        <p:nvSpPr>
          <p:cNvPr id="9" name="TextBox 8">
            <a:extLst>
              <a:ext uri="{FF2B5EF4-FFF2-40B4-BE49-F238E27FC236}">
                <a16:creationId xmlns:a16="http://schemas.microsoft.com/office/drawing/2014/main" id="{1BE63145-7073-A9A1-BC2D-0856510B78A2}"/>
              </a:ext>
            </a:extLst>
          </p:cNvPr>
          <p:cNvSpPr txBox="1"/>
          <p:nvPr/>
        </p:nvSpPr>
        <p:spPr>
          <a:xfrm>
            <a:off x="1585283" y="1069578"/>
            <a:ext cx="2108187" cy="369332"/>
          </a:xfrm>
          <a:prstGeom prst="rect">
            <a:avLst/>
          </a:prstGeom>
          <a:noFill/>
        </p:spPr>
        <p:txBody>
          <a:bodyPr wrap="square">
            <a:spAutoFit/>
          </a:bodyPr>
          <a:lstStyle/>
          <a:p>
            <a:r>
              <a:rPr lang="en-US" altLang="zh-CN" dirty="0">
                <a:solidFill>
                  <a:srgbClr val="002060"/>
                </a:solidFill>
                <a:latin typeface="Microsoft YaHei" panose="020B0503020204020204" pitchFamily="34" charset="-122"/>
                <a:ea typeface="Microsoft YaHei" panose="020B0503020204020204" pitchFamily="34" charset="-122"/>
              </a:rPr>
              <a:t>Lasso</a:t>
            </a:r>
            <a:r>
              <a:rPr lang="zh-CN" altLang="en-US" dirty="0">
                <a:solidFill>
                  <a:srgbClr val="002060"/>
                </a:solidFill>
                <a:latin typeface="Microsoft YaHei" panose="020B0503020204020204" pitchFamily="34" charset="-122"/>
                <a:ea typeface="Microsoft YaHei" panose="020B0503020204020204" pitchFamily="34" charset="-122"/>
              </a:rPr>
              <a:t> 模型</a:t>
            </a:r>
            <a:r>
              <a:rPr lang="zh-CN" altLang="en-US" dirty="0">
                <a:latin typeface="Microsoft YaHei" panose="020B0503020204020204" pitchFamily="34" charset="-122"/>
                <a:ea typeface="Microsoft YaHei" panose="020B0503020204020204" pitchFamily="34" charset="-122"/>
              </a:rPr>
              <a:t>与</a:t>
            </a:r>
            <a:r>
              <a:rPr lang="zh-CN" altLang="en-US" dirty="0">
                <a:solidFill>
                  <a:schemeClr val="accent2">
                    <a:lumMod val="75000"/>
                  </a:schemeClr>
                </a:solidFill>
                <a:latin typeface="Microsoft YaHei" panose="020B0503020204020204" pitchFamily="34" charset="-122"/>
                <a:ea typeface="Microsoft YaHei" panose="020B0503020204020204" pitchFamily="34" charset="-122"/>
              </a:rPr>
              <a:t>验证</a:t>
            </a:r>
            <a:endParaRPr lang="en-US" dirty="0">
              <a:solidFill>
                <a:schemeClr val="accent2">
                  <a:lumMod val="75000"/>
                </a:schemeClr>
              </a:solidFill>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78D961B1-CF33-15CD-F440-4CDE1A2A589C}"/>
              </a:ext>
            </a:extLst>
          </p:cNvPr>
          <p:cNvSpPr txBox="1"/>
          <p:nvPr/>
        </p:nvSpPr>
        <p:spPr>
          <a:xfrm>
            <a:off x="6990307" y="1069578"/>
            <a:ext cx="2657276" cy="646331"/>
          </a:xfrm>
          <a:prstGeom prst="rect">
            <a:avLst/>
          </a:prstGeom>
          <a:noFill/>
        </p:spPr>
        <p:txBody>
          <a:bodyPr wrap="square">
            <a:spAutoFit/>
          </a:bodyPr>
          <a:lstStyle/>
          <a:p>
            <a:r>
              <a:rPr lang="en-US" altLang="zh-CN" dirty="0">
                <a:solidFill>
                  <a:srgbClr val="002060"/>
                </a:solidFill>
                <a:latin typeface="Microsoft YaHei" panose="020B0503020204020204" pitchFamily="34" charset="-122"/>
                <a:ea typeface="Microsoft YaHei" panose="020B0503020204020204" pitchFamily="34" charset="-122"/>
              </a:rPr>
              <a:t>Lasso</a:t>
            </a:r>
            <a:r>
              <a:rPr lang="zh-CN" altLang="en-US" dirty="0">
                <a:solidFill>
                  <a:srgbClr val="002060"/>
                </a:solidFill>
                <a:latin typeface="Microsoft YaHei" panose="020B0503020204020204" pitchFamily="34" charset="-122"/>
                <a:ea typeface="Microsoft YaHei" panose="020B0503020204020204" pitchFamily="34" charset="-122"/>
              </a:rPr>
              <a:t> 模型</a:t>
            </a:r>
            <a:r>
              <a:rPr lang="zh-CN" altLang="en-US" dirty="0">
                <a:latin typeface="Microsoft YaHei" panose="020B0503020204020204" pitchFamily="34" charset="-122"/>
                <a:ea typeface="Microsoft YaHei" panose="020B0503020204020204" pitchFamily="34" charset="-122"/>
              </a:rPr>
              <a:t>的 </a:t>
            </a:r>
            <a:r>
              <a:rPr lang="en-US" altLang="zh-CN" dirty="0">
                <a:latin typeface="Microsoft YaHei" panose="020B0503020204020204" pitchFamily="34" charset="-122"/>
                <a:ea typeface="Microsoft YaHei" panose="020B0503020204020204" pitchFamily="34" charset="-122"/>
              </a:rPr>
              <a:t>top</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features</a:t>
            </a:r>
            <a:endParaRPr lang="en-US" dirty="0">
              <a:solidFill>
                <a:schemeClr val="accent2">
                  <a:lumMod val="75000"/>
                </a:schemeClr>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a16="http://schemas.microsoft.com/office/drawing/2014/main" id="{F404CF4B-0205-5636-09FC-692153A5CA0B}"/>
              </a:ext>
            </a:extLst>
          </p:cNvPr>
          <p:cNvSpPr txBox="1"/>
          <p:nvPr/>
        </p:nvSpPr>
        <p:spPr>
          <a:xfrm>
            <a:off x="7318269" y="5546824"/>
            <a:ext cx="3836721" cy="646331"/>
          </a:xfrm>
          <a:prstGeom prst="rect">
            <a:avLst/>
          </a:prstGeom>
          <a:noFill/>
        </p:spPr>
        <p:txBody>
          <a:bodyPr wrap="square">
            <a:spAutoFit/>
          </a:bodyPr>
          <a:lstStyle/>
          <a:p>
            <a:pPr marL="342900" indent="-34290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肠道菌群可用于</a:t>
            </a:r>
            <a:r>
              <a:rPr lang="en-US" altLang="zh-CN" dirty="0">
                <a:latin typeface="Microsoft YaHei" panose="020B0503020204020204" pitchFamily="34" charset="-122"/>
                <a:ea typeface="Microsoft YaHei" panose="020B0503020204020204" pitchFamily="34" charset="-122"/>
              </a:rPr>
              <a:t>NKTCL</a:t>
            </a:r>
            <a:r>
              <a:rPr lang="zh-CN" altLang="en-US" dirty="0">
                <a:latin typeface="Microsoft YaHei" panose="020B0503020204020204" pitchFamily="34" charset="-122"/>
                <a:ea typeface="Microsoft YaHei" panose="020B0503020204020204" pitchFamily="34" charset="-122"/>
              </a:rPr>
              <a:t>的</a:t>
            </a:r>
            <a:r>
              <a:rPr lang="zh-CN" altLang="en-US" dirty="0">
                <a:solidFill>
                  <a:srgbClr val="FF0000"/>
                </a:solidFill>
                <a:latin typeface="Microsoft YaHei" panose="020B0503020204020204" pitchFamily="34" charset="-122"/>
                <a:ea typeface="Microsoft YaHei" panose="020B0503020204020204" pitchFamily="34" charset="-122"/>
              </a:rPr>
              <a:t>诊断</a:t>
            </a:r>
            <a:endParaRPr lang="en-US" altLang="zh-CN" dirty="0">
              <a:solidFill>
                <a:srgbClr val="FF0000"/>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疾病富集菌有较多</a:t>
            </a:r>
            <a:r>
              <a:rPr lang="zh-CN" altLang="en-US" dirty="0">
                <a:solidFill>
                  <a:srgbClr val="FF0000"/>
                </a:solidFill>
                <a:latin typeface="Microsoft YaHei" panose="020B0503020204020204" pitchFamily="34" charset="-122"/>
                <a:ea typeface="Microsoft YaHei" panose="020B0503020204020204" pitchFamily="34" charset="-122"/>
              </a:rPr>
              <a:t>口腔菌</a:t>
            </a:r>
            <a:endParaRPr lang="en-US"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26605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CE6C-6623-ADFD-F087-CA34715AE9FB}"/>
              </a:ext>
            </a:extLst>
          </p:cNvPr>
          <p:cNvSpPr>
            <a:spLocks noGrp="1"/>
          </p:cNvSpPr>
          <p:nvPr>
            <p:ph type="title"/>
          </p:nvPr>
        </p:nvSpPr>
        <p:spPr/>
        <p:txBody>
          <a:bodyPr/>
          <a:lstStyle/>
          <a:p>
            <a:r>
              <a:rPr lang="zh-CN" altLang="en-US" sz="2000" b="1" dirty="0">
                <a:solidFill>
                  <a:srgbClr val="C00000"/>
                </a:solidFill>
                <a:latin typeface="Times New Roman" panose="02020603050405020304" charset="0"/>
                <a:cs typeface="Times New Roman" panose="02020603050405020304" charset="0"/>
              </a:rPr>
              <a:t>诊断模型</a:t>
            </a:r>
            <a:r>
              <a:rPr lang="zh-CN" altLang="en-US" sz="2000" b="1" dirty="0">
                <a:latin typeface="Times New Roman" panose="02020603050405020304" charset="0"/>
                <a:cs typeface="Times New Roman" panose="02020603050405020304" charset="0"/>
              </a:rPr>
              <a:t>的</a:t>
            </a:r>
            <a:r>
              <a:rPr lang="zh-CN" altLang="en-US" sz="2000" b="1" dirty="0">
                <a:solidFill>
                  <a:srgbClr val="C00000"/>
                </a:solidFill>
                <a:latin typeface="Times New Roman" panose="02020603050405020304" charset="0"/>
                <a:cs typeface="Times New Roman" panose="02020603050405020304" charset="0"/>
              </a:rPr>
              <a:t>特异性</a:t>
            </a:r>
            <a:r>
              <a:rPr lang="zh-CN" altLang="en-US" sz="2000" b="1" dirty="0">
                <a:latin typeface="Times New Roman" panose="02020603050405020304" charset="0"/>
                <a:cs typeface="Times New Roman" panose="02020603050405020304" charset="0"/>
              </a:rPr>
              <a:t>分析</a:t>
            </a:r>
            <a:endParaRPr lang="en-US" dirty="0"/>
          </a:p>
        </p:txBody>
      </p:sp>
      <p:sp>
        <p:nvSpPr>
          <p:cNvPr id="3" name="Content Placeholder 2">
            <a:extLst>
              <a:ext uri="{FF2B5EF4-FFF2-40B4-BE49-F238E27FC236}">
                <a16:creationId xmlns:a16="http://schemas.microsoft.com/office/drawing/2014/main" id="{E24B88C7-72C7-D9FC-AF06-1B3C831CEBC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B60DB3E-09DF-2615-6F32-5FF720938CFC}"/>
              </a:ext>
            </a:extLst>
          </p:cNvPr>
          <p:cNvSpPr>
            <a:spLocks noGrp="1"/>
          </p:cNvSpPr>
          <p:nvPr>
            <p:ph type="dt" sz="half" idx="10"/>
          </p:nvPr>
        </p:nvSpPr>
        <p:spPr/>
        <p:txBody>
          <a:bodyPr/>
          <a:lstStyle/>
          <a:p>
            <a:fld id="{DDBAFD9B-F685-6849-9BBC-EE28180B516B}" type="datetime3">
              <a:rPr lang="en-US" smtClean="0"/>
              <a:t>5 April 2023</a:t>
            </a:fld>
            <a:endParaRPr lang="en-US" dirty="0"/>
          </a:p>
        </p:txBody>
      </p:sp>
      <p:sp>
        <p:nvSpPr>
          <p:cNvPr id="5" name="Footer Placeholder 4">
            <a:extLst>
              <a:ext uri="{FF2B5EF4-FFF2-40B4-BE49-F238E27FC236}">
                <a16:creationId xmlns:a16="http://schemas.microsoft.com/office/drawing/2014/main" id="{DC167A3A-4087-6090-FD85-3736641C1CE2}"/>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4C13801E-09CE-3008-320B-6180B2030D54}"/>
              </a:ext>
            </a:extLst>
          </p:cNvPr>
          <p:cNvSpPr>
            <a:spLocks noGrp="1"/>
          </p:cNvSpPr>
          <p:nvPr>
            <p:ph type="sldNum" sz="quarter" idx="12"/>
          </p:nvPr>
        </p:nvSpPr>
        <p:spPr/>
        <p:txBody>
          <a:bodyPr/>
          <a:lstStyle/>
          <a:p>
            <a:fld id="{7DFF1429-2141-5645-B647-B731C9EA6849}" type="slidenum">
              <a:rPr lang="en-US" smtClean="0"/>
              <a:t>14</a:t>
            </a:fld>
            <a:endParaRPr lang="en-US"/>
          </a:p>
        </p:txBody>
      </p:sp>
      <p:grpSp>
        <p:nvGrpSpPr>
          <p:cNvPr id="8" name="组合 8">
            <a:extLst>
              <a:ext uri="{FF2B5EF4-FFF2-40B4-BE49-F238E27FC236}">
                <a16:creationId xmlns:a16="http://schemas.microsoft.com/office/drawing/2014/main" id="{7FA09AD3-516F-2567-D7CD-E52109489370}"/>
              </a:ext>
            </a:extLst>
          </p:cNvPr>
          <p:cNvGrpSpPr/>
          <p:nvPr/>
        </p:nvGrpSpPr>
        <p:grpSpPr>
          <a:xfrm>
            <a:off x="2105779" y="1390570"/>
            <a:ext cx="9990336" cy="4758208"/>
            <a:chOff x="1337" y="3052"/>
            <a:chExt cx="13588" cy="6364"/>
          </a:xfrm>
        </p:grpSpPr>
        <p:pic>
          <p:nvPicPr>
            <p:cNvPr id="9" name="图片 2">
              <a:extLst>
                <a:ext uri="{FF2B5EF4-FFF2-40B4-BE49-F238E27FC236}">
                  <a16:creationId xmlns:a16="http://schemas.microsoft.com/office/drawing/2014/main" id="{DE0A1A1C-633A-91EF-2601-DAB800CB1377}"/>
                </a:ext>
              </a:extLst>
            </p:cNvPr>
            <p:cNvPicPr>
              <a:picLocks noChangeAspect="1"/>
            </p:cNvPicPr>
            <p:nvPr/>
          </p:nvPicPr>
          <p:blipFill>
            <a:blip r:embed="rId2"/>
            <a:stretch>
              <a:fillRect/>
            </a:stretch>
          </p:blipFill>
          <p:spPr>
            <a:xfrm>
              <a:off x="1337" y="3052"/>
              <a:ext cx="13589" cy="6365"/>
            </a:xfrm>
            <a:prstGeom prst="rect">
              <a:avLst/>
            </a:prstGeom>
          </p:spPr>
        </p:pic>
        <p:sp>
          <p:nvSpPr>
            <p:cNvPr id="10" name="矩形 3">
              <a:extLst>
                <a:ext uri="{FF2B5EF4-FFF2-40B4-BE49-F238E27FC236}">
                  <a16:creationId xmlns:a16="http://schemas.microsoft.com/office/drawing/2014/main" id="{385B3D1E-F43B-768C-9439-82EC66CDDFDF}"/>
                </a:ext>
              </a:extLst>
            </p:cNvPr>
            <p:cNvSpPr/>
            <p:nvPr/>
          </p:nvSpPr>
          <p:spPr>
            <a:xfrm>
              <a:off x="4187" y="7256"/>
              <a:ext cx="1746" cy="1581"/>
            </a:xfrm>
            <a:prstGeom prst="rect">
              <a:avLst/>
            </a:prstGeom>
            <a:noFill/>
            <a:ln w="19050" cmpd="sng">
              <a:solidFill>
                <a:srgbClr val="C00000"/>
              </a:solidFill>
              <a:prstDash val="solid"/>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grpSp>
      <p:sp>
        <p:nvSpPr>
          <p:cNvPr id="11" name="文本框 10">
            <a:extLst>
              <a:ext uri="{FF2B5EF4-FFF2-40B4-BE49-F238E27FC236}">
                <a16:creationId xmlns:a16="http://schemas.microsoft.com/office/drawing/2014/main" id="{8EDB6179-B27C-54A9-F36A-718C646CC070}"/>
              </a:ext>
            </a:extLst>
          </p:cNvPr>
          <p:cNvSpPr txBox="1"/>
          <p:nvPr/>
        </p:nvSpPr>
        <p:spPr>
          <a:xfrm>
            <a:off x="207645" y="1668859"/>
            <a:ext cx="1796254" cy="4524315"/>
          </a:xfrm>
          <a:prstGeom prst="rect">
            <a:avLst/>
          </a:prstGeom>
          <a:noFill/>
        </p:spPr>
        <p:txBody>
          <a:bodyPr wrap="square" rtlCol="0" anchor="t">
            <a:spAutoFit/>
          </a:bodyPr>
          <a:lstStyle/>
          <a:p>
            <a:r>
              <a:rPr lang="zh-CN" altLang="en-US" dirty="0">
                <a:latin typeface="Microsoft YaHei" panose="020B0503020204020204" pitchFamily="34" charset="-122"/>
                <a:ea typeface="Microsoft YaHei" panose="020B0503020204020204" pitchFamily="34" charset="-122"/>
                <a:cs typeface="Calibri" panose="020F0502020204030204" pitchFamily="34" charset="0"/>
              </a:rPr>
              <a:t>总体</a:t>
            </a:r>
            <a:r>
              <a:rPr lang="en-US" altLang="zh-CN" dirty="0">
                <a:latin typeface="Microsoft YaHei" panose="020B0503020204020204" pitchFamily="34" charset="-122"/>
                <a:ea typeface="Microsoft YaHei" panose="020B0503020204020204" pitchFamily="34" charset="-122"/>
                <a:cs typeface="Calibri" panose="020F0502020204030204" pitchFamily="34" charset="0"/>
              </a:rPr>
              <a:t>FPR</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a:t>
            </a:r>
            <a:endParaRPr lang="en-US" altLang="zh-CN" dirty="0">
              <a:latin typeface="Microsoft YaHei" panose="020B0503020204020204" pitchFamily="34" charset="-122"/>
              <a:ea typeface="Microsoft YaHei" panose="020B0503020204020204" pitchFamily="34" charset="-122"/>
              <a:cs typeface="Calibri" panose="020F0502020204030204" pitchFamily="34" charset="0"/>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Calibri" panose="020F0502020204030204" pitchFamily="34" charset="0"/>
              </a:rPr>
              <a:t>健康样本：3.1%</a:t>
            </a:r>
            <a:endParaRPr lang="en-US" altLang="zh-CN" dirty="0">
              <a:latin typeface="Microsoft YaHei" panose="020B0503020204020204" pitchFamily="34" charset="-122"/>
              <a:ea typeface="Microsoft YaHei" panose="020B0503020204020204" pitchFamily="34" charset="-122"/>
              <a:cs typeface="Calibri" panose="020F0502020204030204" pitchFamily="34" charset="0"/>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cs typeface="Calibri" panose="020F0502020204030204" pitchFamily="34" charset="0"/>
              </a:rPr>
              <a:t>疾病样本：部分超过</a:t>
            </a:r>
            <a:r>
              <a:rPr lang="en-US" altLang="zh-CN" dirty="0">
                <a:latin typeface="Microsoft YaHei" panose="020B0503020204020204" pitchFamily="34" charset="-122"/>
                <a:ea typeface="Microsoft YaHei" panose="020B0503020204020204" pitchFamily="34" charset="-122"/>
                <a:cs typeface="Calibri" panose="020F0502020204030204" pitchFamily="34" charset="0"/>
              </a:rPr>
              <a:t>20%</a:t>
            </a:r>
          </a:p>
          <a:p>
            <a:pPr marL="285750" indent="-285750">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cs typeface="Calibri" panose="020F0502020204030204" pitchFamily="34" charset="0"/>
            </a:endParaRPr>
          </a:p>
          <a:p>
            <a:r>
              <a:rPr lang="zh-CN" altLang="en-US" dirty="0">
                <a:solidFill>
                  <a:srgbClr val="FF0000"/>
                </a:solidFill>
                <a:latin typeface="Microsoft YaHei" panose="020B0503020204020204" pitchFamily="34" charset="-122"/>
                <a:ea typeface="Microsoft YaHei" panose="020B0503020204020204" pitchFamily="34" charset="-122"/>
                <a:cs typeface="Calibri" panose="020F0502020204030204" pitchFamily="34" charset="0"/>
              </a:rPr>
              <a:t>肠道疾病</a:t>
            </a:r>
            <a:endParaRPr lang="en-US" altLang="zh-CN" dirty="0">
              <a:solidFill>
                <a:srgbClr val="FF0000"/>
              </a:solidFill>
              <a:latin typeface="Microsoft YaHei" panose="020B0503020204020204" pitchFamily="34" charset="-122"/>
              <a:ea typeface="Microsoft YaHei" panose="020B0503020204020204" pitchFamily="34" charset="-122"/>
              <a:cs typeface="Calibri" panose="020F0502020204030204" pitchFamily="34" charset="0"/>
            </a:endParaRPr>
          </a:p>
          <a:p>
            <a:r>
              <a:rPr lang="en-US" altLang="zh-CN" dirty="0">
                <a:latin typeface="Microsoft YaHei" panose="020B0503020204020204" pitchFamily="34" charset="-122"/>
                <a:ea typeface="Microsoft YaHei" panose="020B0503020204020204" pitchFamily="34" charset="-122"/>
                <a:cs typeface="Calibri" panose="020F0502020204030204" pitchFamily="34" charset="0"/>
              </a:rPr>
              <a:t>CD</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：克罗恩病</a:t>
            </a:r>
            <a:endParaRPr lang="en-US" altLang="zh-CN" dirty="0">
              <a:latin typeface="Microsoft YaHei" panose="020B0503020204020204" pitchFamily="34" charset="-122"/>
              <a:ea typeface="Microsoft YaHei" panose="020B0503020204020204" pitchFamily="34" charset="-122"/>
              <a:cs typeface="Calibri" panose="020F0502020204030204" pitchFamily="34" charset="0"/>
            </a:endParaRPr>
          </a:p>
          <a:p>
            <a:r>
              <a:rPr lang="en-US" altLang="zh-CN" dirty="0">
                <a:latin typeface="Microsoft YaHei" panose="020B0503020204020204" pitchFamily="34" charset="-122"/>
                <a:ea typeface="Microsoft YaHei" panose="020B0503020204020204" pitchFamily="34" charset="-122"/>
                <a:cs typeface="Calibri" panose="020F0502020204030204" pitchFamily="34" charset="0"/>
              </a:rPr>
              <a:t>UC</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：溃结</a:t>
            </a:r>
            <a:endParaRPr lang="en-US" altLang="zh-CN" dirty="0">
              <a:latin typeface="Microsoft YaHei" panose="020B0503020204020204" pitchFamily="34" charset="-122"/>
              <a:ea typeface="Microsoft YaHei" panose="020B0503020204020204" pitchFamily="34" charset="-122"/>
              <a:cs typeface="Calibri" panose="020F0502020204030204" pitchFamily="34" charset="0"/>
            </a:endParaRPr>
          </a:p>
          <a:p>
            <a:r>
              <a:rPr lang="en-US" altLang="zh-CN" dirty="0">
                <a:latin typeface="Microsoft YaHei" panose="020B0503020204020204" pitchFamily="34" charset="-122"/>
                <a:ea typeface="Microsoft YaHei" panose="020B0503020204020204" pitchFamily="34" charset="-122"/>
                <a:cs typeface="Calibri" panose="020F0502020204030204" pitchFamily="34" charset="0"/>
              </a:rPr>
              <a:t>LD</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：肝病</a:t>
            </a:r>
            <a:endParaRPr lang="en-US" altLang="zh-CN" dirty="0">
              <a:latin typeface="Microsoft YaHei" panose="020B0503020204020204" pitchFamily="34" charset="-122"/>
              <a:ea typeface="Microsoft YaHei" panose="020B0503020204020204" pitchFamily="34" charset="-122"/>
              <a:cs typeface="Calibri" panose="020F0502020204030204" pitchFamily="34" charset="0"/>
            </a:endParaRPr>
          </a:p>
          <a:p>
            <a:endParaRPr lang="en-US" altLang="zh-CN" dirty="0">
              <a:latin typeface="Microsoft YaHei" panose="020B0503020204020204" pitchFamily="34" charset="-122"/>
              <a:ea typeface="Microsoft YaHei" panose="020B0503020204020204" pitchFamily="34" charset="-122"/>
              <a:cs typeface="Calibri" panose="020F0502020204030204" pitchFamily="34" charset="0"/>
            </a:endParaRPr>
          </a:p>
          <a:p>
            <a:r>
              <a:rPr lang="zh-CN" altLang="en-US" dirty="0">
                <a:solidFill>
                  <a:srgbClr val="FF0000"/>
                </a:solidFill>
                <a:latin typeface="Microsoft YaHei" panose="020B0503020204020204" pitchFamily="34" charset="-122"/>
                <a:ea typeface="Microsoft YaHei" panose="020B0503020204020204" pitchFamily="34" charset="-122"/>
                <a:cs typeface="Calibri" panose="020F0502020204030204" pitchFamily="34" charset="0"/>
              </a:rPr>
              <a:t>癌症</a:t>
            </a:r>
            <a:endParaRPr lang="en-US" altLang="zh-CN" dirty="0">
              <a:solidFill>
                <a:srgbClr val="FF0000"/>
              </a:solidFill>
              <a:latin typeface="Microsoft YaHei" panose="020B0503020204020204" pitchFamily="34" charset="-122"/>
              <a:ea typeface="Microsoft YaHei" panose="020B0503020204020204" pitchFamily="34" charset="-122"/>
              <a:cs typeface="Calibri" panose="020F0502020204030204" pitchFamily="34" charset="0"/>
            </a:endParaRPr>
          </a:p>
          <a:p>
            <a:r>
              <a:rPr lang="en-US" altLang="zh-CN" dirty="0">
                <a:latin typeface="Microsoft YaHei" panose="020B0503020204020204" pitchFamily="34" charset="-122"/>
                <a:ea typeface="Microsoft YaHei" panose="020B0503020204020204" pitchFamily="34" charset="-122"/>
                <a:cs typeface="Calibri" panose="020F0502020204030204" pitchFamily="34" charset="0"/>
              </a:rPr>
              <a:t>CRC</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：肠癌</a:t>
            </a:r>
            <a:endParaRPr lang="en-US" altLang="zh-CN" dirty="0">
              <a:latin typeface="Microsoft YaHei" panose="020B0503020204020204" pitchFamily="34" charset="-122"/>
              <a:ea typeface="Microsoft YaHei" panose="020B0503020204020204" pitchFamily="34" charset="-122"/>
              <a:cs typeface="Calibri" panose="020F0502020204030204" pitchFamily="34" charset="0"/>
            </a:endParaRPr>
          </a:p>
          <a:p>
            <a:r>
              <a:rPr lang="en-US" altLang="zh-CN" dirty="0">
                <a:latin typeface="Microsoft YaHei" panose="020B0503020204020204" pitchFamily="34" charset="-122"/>
                <a:ea typeface="Microsoft YaHei" panose="020B0503020204020204" pitchFamily="34" charset="-122"/>
                <a:cs typeface="Calibri" panose="020F0502020204030204" pitchFamily="34" charset="0"/>
              </a:rPr>
              <a:t>BRCA</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：乳腺癌</a:t>
            </a:r>
            <a:endParaRPr lang="en-US" altLang="zh-CN" dirty="0">
              <a:latin typeface="Microsoft YaHei" panose="020B0503020204020204" pitchFamily="34" charset="-122"/>
              <a:ea typeface="Microsoft YaHei" panose="020B0503020204020204" pitchFamily="34" charset="-122"/>
              <a:cs typeface="Calibri" panose="020F0502020204030204" pitchFamily="34" charset="0"/>
            </a:endParaRPr>
          </a:p>
          <a:p>
            <a:r>
              <a:rPr lang="en-US" altLang="zh-CN" dirty="0">
                <a:latin typeface="Microsoft YaHei" panose="020B0503020204020204" pitchFamily="34" charset="-122"/>
                <a:ea typeface="Microsoft YaHei" panose="020B0503020204020204" pitchFamily="34" charset="-122"/>
                <a:cs typeface="Calibri" panose="020F0502020204030204" pitchFamily="34" charset="0"/>
              </a:rPr>
              <a:t>PC</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：胰腺癌</a:t>
            </a:r>
            <a:endParaRPr lang="en-US" altLang="zh-CN"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12" name="TextBox 11">
            <a:extLst>
              <a:ext uri="{FF2B5EF4-FFF2-40B4-BE49-F238E27FC236}">
                <a16:creationId xmlns:a16="http://schemas.microsoft.com/office/drawing/2014/main" id="{43AC8914-0857-D2A8-D074-D637CFA8B0F5}"/>
              </a:ext>
            </a:extLst>
          </p:cNvPr>
          <p:cNvSpPr txBox="1"/>
          <p:nvPr/>
        </p:nvSpPr>
        <p:spPr>
          <a:xfrm>
            <a:off x="803731" y="851614"/>
            <a:ext cx="10036787" cy="369332"/>
          </a:xfrm>
          <a:prstGeom prst="rect">
            <a:avLst/>
          </a:prstGeom>
          <a:noFill/>
        </p:spPr>
        <p:txBody>
          <a:bodyPr wrap="none" rtlCol="0">
            <a:spAutoFit/>
          </a:bodyPr>
          <a:lstStyle/>
          <a:p>
            <a:r>
              <a:rPr lang="en-US" dirty="0">
                <a:latin typeface="Microsoft YaHei" panose="020B0503020204020204" pitchFamily="34" charset="-122"/>
                <a:ea typeface="Microsoft YaHei" panose="020B0503020204020204" pitchFamily="34" charset="-122"/>
              </a:rPr>
              <a:t>用NKT模型预测</a:t>
            </a:r>
            <a:r>
              <a:rPr lang="en-US" dirty="0">
                <a:solidFill>
                  <a:srgbClr val="FF0000"/>
                </a:solidFill>
                <a:latin typeface="Microsoft YaHei" panose="020B0503020204020204" pitchFamily="34" charset="-122"/>
                <a:ea typeface="Microsoft YaHei" panose="020B0503020204020204" pitchFamily="34" charset="-122"/>
              </a:rPr>
              <a:t>外部数据集</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13</a:t>
            </a:r>
            <a:r>
              <a:rPr lang="zh-CN" altLang="en-US" dirty="0">
                <a:latin typeface="Microsoft YaHei" panose="020B0503020204020204" pitchFamily="34" charset="-122"/>
                <a:ea typeface="Microsoft YaHei" panose="020B0503020204020204" pitchFamily="34" charset="-122"/>
              </a:rPr>
              <a:t>种疾病，</a:t>
            </a:r>
            <a:r>
              <a:rPr lang="en-US" altLang="zh-CN" dirty="0">
                <a:latin typeface="Microsoft YaHei" panose="020B0503020204020204" pitchFamily="34" charset="-122"/>
                <a:ea typeface="Microsoft YaHei" panose="020B0503020204020204" pitchFamily="34" charset="-122"/>
              </a:rPr>
              <a:t>28</a:t>
            </a:r>
            <a:r>
              <a:rPr lang="zh-CN" altLang="en-US" dirty="0">
                <a:latin typeface="Microsoft YaHei" panose="020B0503020204020204" pitchFamily="34" charset="-122"/>
                <a:ea typeface="Microsoft YaHei" panose="020B0503020204020204" pitchFamily="34" charset="-122"/>
              </a:rPr>
              <a:t>个队列 </a:t>
            </a:r>
            <a:r>
              <a:rPr lang="en-US" altLang="zh-CN" dirty="0">
                <a:latin typeface="Microsoft YaHei" panose="020B0503020204020204" pitchFamily="34" charset="-122"/>
                <a:ea typeface="Microsoft YaHei" panose="020B0503020204020204" pitchFamily="34" charset="-122"/>
              </a:rPr>
              <a:t>[3,4]</a:t>
            </a:r>
            <a:r>
              <a:rPr lang="zh-CN" altLang="en-US" dirty="0">
                <a:latin typeface="Microsoft YaHei" panose="020B0503020204020204" pitchFamily="34" charset="-122"/>
                <a:ea typeface="Microsoft YaHei" panose="020B0503020204020204" pitchFamily="34" charset="-122"/>
              </a:rPr>
              <a:t>。</a:t>
            </a:r>
            <a:r>
              <a:rPr lang="zh-CN" altLang="en-US" dirty="0">
                <a:solidFill>
                  <a:srgbClr val="FF0000"/>
                </a:solidFill>
                <a:latin typeface="Microsoft YaHei" panose="020B0503020204020204" pitchFamily="34" charset="-122"/>
                <a:ea typeface="Microsoft YaHei" panose="020B0503020204020204" pitchFamily="34" charset="-122"/>
              </a:rPr>
              <a:t>假阳性率</a:t>
            </a:r>
            <a:r>
              <a:rPr lang="en-US" altLang="zh-CN" dirty="0">
                <a:latin typeface="Microsoft YaHei" panose="020B0503020204020204" pitchFamily="34" charset="-122"/>
                <a:ea typeface="Microsoft YaHei" panose="020B0503020204020204" pitchFamily="34" charset="-122"/>
              </a:rPr>
              <a:t>FPR</a:t>
            </a:r>
            <a:r>
              <a:rPr lang="zh-CN" altLang="en-US" dirty="0">
                <a:latin typeface="Microsoft YaHei" panose="020B0503020204020204" pitchFamily="34" charset="-122"/>
                <a:ea typeface="Microsoft YaHei" panose="020B0503020204020204" pitchFamily="34" charset="-122"/>
              </a:rPr>
              <a:t>：被预测为</a:t>
            </a:r>
            <a:r>
              <a:rPr lang="en-US" altLang="zh-CN" dirty="0">
                <a:solidFill>
                  <a:srgbClr val="FF0000"/>
                </a:solidFill>
                <a:latin typeface="Microsoft YaHei" panose="020B0503020204020204" pitchFamily="34" charset="-122"/>
                <a:ea typeface="Microsoft YaHei" panose="020B0503020204020204" pitchFamily="34" charset="-122"/>
              </a:rPr>
              <a:t>NKTCL</a:t>
            </a:r>
            <a:r>
              <a:rPr lang="zh-CN" altLang="en-US" dirty="0">
                <a:latin typeface="Microsoft YaHei" panose="020B0503020204020204" pitchFamily="34" charset="-122"/>
                <a:ea typeface="Microsoft YaHei" panose="020B0503020204020204" pitchFamily="34" charset="-122"/>
              </a:rPr>
              <a:t>的比例</a:t>
            </a:r>
            <a:endParaRPr lang="en-US"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5E05C6A1-0DDE-2885-CCAA-A67BEFCE6FD6}"/>
              </a:ext>
            </a:extLst>
          </p:cNvPr>
          <p:cNvSpPr txBox="1"/>
          <p:nvPr/>
        </p:nvSpPr>
        <p:spPr>
          <a:xfrm>
            <a:off x="4429749" y="6361751"/>
            <a:ext cx="3424947" cy="400110"/>
          </a:xfrm>
          <a:prstGeom prst="rect">
            <a:avLst/>
          </a:prstGeom>
          <a:noFill/>
        </p:spPr>
        <p:txBody>
          <a:bodyPr wrap="square">
            <a:spAutoFit/>
          </a:bodyPr>
          <a:lstStyle/>
          <a:p>
            <a:r>
              <a:rPr lang="en-US" altLang="zh-CN" sz="1000" dirty="0">
                <a:latin typeface="Microsoft YaHei" panose="020B0503020204020204" pitchFamily="34" charset="-122"/>
                <a:ea typeface="Microsoft YaHei" panose="020B0503020204020204" pitchFamily="34" charset="-122"/>
              </a:rPr>
              <a:t>[3] </a:t>
            </a:r>
            <a:r>
              <a:rPr lang="en-US" altLang="zh-CN" sz="1000" dirty="0" err="1">
                <a:latin typeface="Microsoft YaHei" panose="020B0503020204020204" pitchFamily="34" charset="-122"/>
                <a:ea typeface="Microsoft YaHei" panose="020B0503020204020204" pitchFamily="34" charset="-122"/>
              </a:rPr>
              <a:t>Kartel</a:t>
            </a:r>
            <a:r>
              <a:rPr lang="zh-CN" altLang="en-US" sz="1000" dirty="0">
                <a:latin typeface="Microsoft YaHei" panose="020B0503020204020204" pitchFamily="34" charset="-122"/>
                <a:ea typeface="Microsoft YaHei" panose="020B0503020204020204" pitchFamily="34" charset="-122"/>
              </a:rPr>
              <a:t> </a:t>
            </a:r>
            <a:r>
              <a:rPr lang="en-US" altLang="zh-CN" sz="1000" i="1" dirty="0">
                <a:latin typeface="Microsoft YaHei" panose="020B0503020204020204" pitchFamily="34" charset="-122"/>
                <a:ea typeface="Microsoft YaHei" panose="020B0503020204020204" pitchFamily="34" charset="-122"/>
              </a:rPr>
              <a:t>et</a:t>
            </a:r>
            <a:r>
              <a:rPr lang="zh-CN" altLang="en-US" sz="1000" i="1" dirty="0">
                <a:latin typeface="Microsoft YaHei" panose="020B0503020204020204" pitchFamily="34" charset="-122"/>
                <a:ea typeface="Microsoft YaHei" panose="020B0503020204020204" pitchFamily="34" charset="-122"/>
              </a:rPr>
              <a:t> </a:t>
            </a:r>
            <a:r>
              <a:rPr lang="en-US" altLang="zh-CN" sz="1000" i="1" dirty="0">
                <a:latin typeface="Microsoft YaHei" panose="020B0503020204020204" pitchFamily="34" charset="-122"/>
                <a:ea typeface="Microsoft YaHei" panose="020B0503020204020204" pitchFamily="34" charset="-122"/>
              </a:rPr>
              <a:t>al</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Gut</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2022</a:t>
            </a:r>
            <a:r>
              <a:rPr lang="zh-CN" altLang="en-US" sz="1000" dirty="0">
                <a:latin typeface="Microsoft YaHei" panose="020B0503020204020204" pitchFamily="34" charset="-122"/>
                <a:ea typeface="Microsoft YaHei" panose="020B0503020204020204" pitchFamily="34" charset="-122"/>
              </a:rPr>
              <a:t>  </a:t>
            </a:r>
            <a:r>
              <a:rPr lang="en-US" altLang="zh-CN" sz="1000" dirty="0" err="1">
                <a:latin typeface="Microsoft YaHei" panose="020B0503020204020204" pitchFamily="34" charset="-122"/>
                <a:ea typeface="Microsoft YaHei" panose="020B0503020204020204" pitchFamily="34" charset="-122"/>
              </a:rPr>
              <a:t>pmid</a:t>
            </a:r>
            <a:r>
              <a:rPr lang="en-US" altLang="zh-CN" sz="1000" dirty="0">
                <a:latin typeface="Microsoft YaHei" panose="020B0503020204020204" pitchFamily="34" charset="-122"/>
                <a:ea typeface="Microsoft YaHei" panose="020B0503020204020204" pitchFamily="34" charset="-122"/>
              </a:rPr>
              <a:t>: 35260444</a:t>
            </a:r>
          </a:p>
          <a:p>
            <a:r>
              <a:rPr lang="en-US" altLang="zh-CN" sz="1000" dirty="0">
                <a:latin typeface="Microsoft YaHei" panose="020B0503020204020204" pitchFamily="34" charset="-122"/>
                <a:ea typeface="Microsoft YaHei" panose="020B0503020204020204" pitchFamily="34" charset="-122"/>
              </a:rPr>
              <a:t>[4]</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Nagata</a:t>
            </a:r>
            <a:r>
              <a:rPr lang="zh-CN" altLang="en-US" sz="1000" dirty="0">
                <a:latin typeface="Microsoft YaHei" panose="020B0503020204020204" pitchFamily="34" charset="-122"/>
                <a:ea typeface="Microsoft YaHei" panose="020B0503020204020204" pitchFamily="34" charset="-122"/>
              </a:rPr>
              <a:t> </a:t>
            </a:r>
            <a:r>
              <a:rPr lang="en-US" altLang="zh-CN" sz="1000" i="1" dirty="0">
                <a:latin typeface="Microsoft YaHei" panose="020B0503020204020204" pitchFamily="34" charset="-122"/>
                <a:ea typeface="Microsoft YaHei" panose="020B0503020204020204" pitchFamily="34" charset="-122"/>
              </a:rPr>
              <a:t>et</a:t>
            </a:r>
            <a:r>
              <a:rPr lang="zh-CN" altLang="en-US" sz="1000" i="1" dirty="0">
                <a:latin typeface="Microsoft YaHei" panose="020B0503020204020204" pitchFamily="34" charset="-122"/>
                <a:ea typeface="Microsoft YaHei" panose="020B0503020204020204" pitchFamily="34" charset="-122"/>
              </a:rPr>
              <a:t> </a:t>
            </a:r>
            <a:r>
              <a:rPr lang="en-US" altLang="zh-CN" sz="1000" i="1" dirty="0">
                <a:latin typeface="Microsoft YaHei" panose="020B0503020204020204" pitchFamily="34" charset="-122"/>
                <a:ea typeface="Microsoft YaHei" panose="020B0503020204020204" pitchFamily="34" charset="-122"/>
              </a:rPr>
              <a:t>al</a:t>
            </a:r>
            <a:r>
              <a:rPr lang="en-US" altLang="zh-CN" sz="1000" dirty="0">
                <a:latin typeface="Microsoft YaHei" panose="020B0503020204020204" pitchFamily="34" charset="-122"/>
                <a:ea typeface="Microsoft YaHei" panose="020B0503020204020204" pitchFamily="34" charset="-122"/>
              </a:rPr>
              <a:t>.</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Gastroenterology</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 </a:t>
            </a:r>
            <a:r>
              <a:rPr lang="en-US" altLang="zh-CN" sz="1000" dirty="0" err="1">
                <a:latin typeface="Microsoft YaHei" panose="020B0503020204020204" pitchFamily="34" charset="-122"/>
                <a:ea typeface="Microsoft YaHei" panose="020B0503020204020204" pitchFamily="34" charset="-122"/>
              </a:rPr>
              <a:t>pmid</a:t>
            </a:r>
            <a:r>
              <a:rPr lang="en-US" altLang="zh-CN" sz="1000" dirty="0">
                <a:latin typeface="Microsoft YaHei" panose="020B0503020204020204" pitchFamily="34" charset="-122"/>
                <a:ea typeface="Microsoft YaHei" panose="020B0503020204020204" pitchFamily="34" charset="-122"/>
              </a:rPr>
              <a:t>: 35398347 </a:t>
            </a:r>
          </a:p>
        </p:txBody>
      </p:sp>
    </p:spTree>
    <p:extLst>
      <p:ext uri="{BB962C8B-B14F-4D97-AF65-F5344CB8AC3E}">
        <p14:creationId xmlns:p14="http://schemas.microsoft.com/office/powerpoint/2010/main" val="3573785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EDF11-BA0A-B7B8-0066-48CB28AA728A}"/>
              </a:ext>
            </a:extLst>
          </p:cNvPr>
          <p:cNvSpPr>
            <a:spLocks noGrp="1"/>
          </p:cNvSpPr>
          <p:nvPr>
            <p:ph type="title"/>
          </p:nvPr>
        </p:nvSpPr>
        <p:spPr/>
        <p:txBody>
          <a:bodyPr/>
          <a:lstStyle/>
          <a:p>
            <a:r>
              <a:rPr lang="zh-CN" altLang="en-US" sz="2000" b="1" dirty="0">
                <a:solidFill>
                  <a:srgbClr val="C00000"/>
                </a:solidFill>
                <a:latin typeface="Calibri" panose="020F0502020204030204" pitchFamily="34" charset="0"/>
                <a:cs typeface="Calibri" panose="020F0502020204030204" pitchFamily="34" charset="0"/>
              </a:rPr>
              <a:t>肠道菌群</a:t>
            </a:r>
            <a:r>
              <a:rPr lang="zh-CN" altLang="en-US" sz="2000" b="1" dirty="0">
                <a:latin typeface="Calibri" panose="020F0502020204030204" pitchFamily="34" charset="0"/>
                <a:cs typeface="Calibri" panose="020F0502020204030204" pitchFamily="34" charset="0"/>
              </a:rPr>
              <a:t>作为</a:t>
            </a:r>
            <a:r>
              <a:rPr lang="zh-CN" altLang="en-US" sz="2000" b="1" dirty="0">
                <a:solidFill>
                  <a:srgbClr val="C00000"/>
                </a:solidFill>
                <a:latin typeface="Calibri" panose="020F0502020204030204" pitchFamily="34" charset="0"/>
                <a:cs typeface="Calibri" panose="020F0502020204030204" pitchFamily="34" charset="0"/>
              </a:rPr>
              <a:t>预后标志物</a:t>
            </a:r>
            <a:endParaRPr lang="en-US" dirty="0"/>
          </a:p>
        </p:txBody>
      </p:sp>
      <p:sp>
        <p:nvSpPr>
          <p:cNvPr id="3" name="Content Placeholder 2">
            <a:extLst>
              <a:ext uri="{FF2B5EF4-FFF2-40B4-BE49-F238E27FC236}">
                <a16:creationId xmlns:a16="http://schemas.microsoft.com/office/drawing/2014/main" id="{85B97A86-3F59-5B04-F13B-B45F0073956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29CFF67-B50A-DE5C-A15B-978782E251DD}"/>
              </a:ext>
            </a:extLst>
          </p:cNvPr>
          <p:cNvSpPr>
            <a:spLocks noGrp="1"/>
          </p:cNvSpPr>
          <p:nvPr>
            <p:ph type="dt" sz="half" idx="10"/>
          </p:nvPr>
        </p:nvSpPr>
        <p:spPr/>
        <p:txBody>
          <a:bodyPr/>
          <a:lstStyle/>
          <a:p>
            <a:fld id="{B84722F1-F32A-4441-BC3F-8D4E248CE83E}" type="datetime3">
              <a:rPr lang="en-US" smtClean="0"/>
              <a:t>5 April 2023</a:t>
            </a:fld>
            <a:endParaRPr lang="en-US" dirty="0"/>
          </a:p>
        </p:txBody>
      </p:sp>
      <p:sp>
        <p:nvSpPr>
          <p:cNvPr id="5" name="Footer Placeholder 4">
            <a:extLst>
              <a:ext uri="{FF2B5EF4-FFF2-40B4-BE49-F238E27FC236}">
                <a16:creationId xmlns:a16="http://schemas.microsoft.com/office/drawing/2014/main" id="{D7892A7F-8F88-2F83-7E00-63D3CDD5A26B}"/>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C6772265-45FE-CCF4-62E1-F0B70F14F58E}"/>
              </a:ext>
            </a:extLst>
          </p:cNvPr>
          <p:cNvSpPr>
            <a:spLocks noGrp="1"/>
          </p:cNvSpPr>
          <p:nvPr>
            <p:ph type="sldNum" sz="quarter" idx="12"/>
          </p:nvPr>
        </p:nvSpPr>
        <p:spPr/>
        <p:txBody>
          <a:bodyPr/>
          <a:lstStyle/>
          <a:p>
            <a:fld id="{7DFF1429-2141-5645-B647-B731C9EA6849}" type="slidenum">
              <a:rPr lang="en-US" smtClean="0"/>
              <a:t>15</a:t>
            </a:fld>
            <a:endParaRPr lang="en-US"/>
          </a:p>
        </p:txBody>
      </p:sp>
      <p:pic>
        <p:nvPicPr>
          <p:cNvPr id="7" name="图片 19">
            <a:extLst>
              <a:ext uri="{FF2B5EF4-FFF2-40B4-BE49-F238E27FC236}">
                <a16:creationId xmlns:a16="http://schemas.microsoft.com/office/drawing/2014/main" id="{45BC851C-5839-B3EA-28CC-850BA4C62A1F}"/>
              </a:ext>
            </a:extLst>
          </p:cNvPr>
          <p:cNvPicPr>
            <a:picLocks noChangeAspect="1"/>
          </p:cNvPicPr>
          <p:nvPr/>
        </p:nvPicPr>
        <p:blipFill>
          <a:blip r:embed="rId2"/>
          <a:stretch>
            <a:fillRect/>
          </a:stretch>
        </p:blipFill>
        <p:spPr>
          <a:xfrm>
            <a:off x="6242879" y="1445108"/>
            <a:ext cx="5765687" cy="3853332"/>
          </a:xfrm>
          <a:prstGeom prst="rect">
            <a:avLst/>
          </a:prstGeom>
        </p:spPr>
      </p:pic>
      <p:pic>
        <p:nvPicPr>
          <p:cNvPr id="8" name="图片 21">
            <a:extLst>
              <a:ext uri="{FF2B5EF4-FFF2-40B4-BE49-F238E27FC236}">
                <a16:creationId xmlns:a16="http://schemas.microsoft.com/office/drawing/2014/main" id="{ABEF5128-F4E5-54DD-2425-EA4183BCA4B9}"/>
              </a:ext>
            </a:extLst>
          </p:cNvPr>
          <p:cNvPicPr>
            <a:picLocks noChangeAspect="1"/>
          </p:cNvPicPr>
          <p:nvPr/>
        </p:nvPicPr>
        <p:blipFill>
          <a:blip r:embed="rId3"/>
          <a:stretch>
            <a:fillRect/>
          </a:stretch>
        </p:blipFill>
        <p:spPr>
          <a:xfrm>
            <a:off x="302120" y="1461770"/>
            <a:ext cx="5765687" cy="3947160"/>
          </a:xfrm>
          <a:prstGeom prst="rect">
            <a:avLst/>
          </a:prstGeom>
        </p:spPr>
      </p:pic>
      <p:sp>
        <p:nvSpPr>
          <p:cNvPr id="9" name="TextBox 8">
            <a:extLst>
              <a:ext uri="{FF2B5EF4-FFF2-40B4-BE49-F238E27FC236}">
                <a16:creationId xmlns:a16="http://schemas.microsoft.com/office/drawing/2014/main" id="{8FCA576B-0CB3-AF42-BEF5-A9A1B786F286}"/>
              </a:ext>
            </a:extLst>
          </p:cNvPr>
          <p:cNvSpPr txBox="1"/>
          <p:nvPr/>
        </p:nvSpPr>
        <p:spPr>
          <a:xfrm>
            <a:off x="6975890" y="5692226"/>
            <a:ext cx="4230374" cy="369332"/>
          </a:xfrm>
          <a:prstGeom prst="rect">
            <a:avLst/>
          </a:prstGeom>
          <a:noFill/>
        </p:spPr>
        <p:txBody>
          <a:bodyPr wrap="square">
            <a:spAutoFit/>
          </a:bodyPr>
          <a:lstStyle/>
          <a:p>
            <a:pPr marL="342900" indent="-342900">
              <a:buFont typeface="Arial" panose="020B0604020202020204" pitchFamily="34" charset="0"/>
              <a:buChar char="•"/>
            </a:pPr>
            <a:r>
              <a:rPr lang="zh-CN" altLang="en-US" dirty="0">
                <a:solidFill>
                  <a:srgbClr val="C00000"/>
                </a:solidFill>
                <a:latin typeface="Microsoft YaHei" panose="020B0503020204020204" pitchFamily="34" charset="-122"/>
                <a:ea typeface="Microsoft YaHei" panose="020B0503020204020204" pitchFamily="34" charset="-122"/>
              </a:rPr>
              <a:t>疾病富集菌</a:t>
            </a:r>
            <a:r>
              <a:rPr lang="zh-CN" altLang="en-US" dirty="0">
                <a:latin typeface="Microsoft YaHei" panose="020B0503020204020204" pitchFamily="34" charset="-122"/>
                <a:ea typeface="Microsoft YaHei" panose="020B0503020204020204" pitchFamily="34" charset="-122"/>
              </a:rPr>
              <a:t>预示</a:t>
            </a:r>
            <a:r>
              <a:rPr lang="zh-CN" altLang="en-US" dirty="0">
                <a:solidFill>
                  <a:srgbClr val="C00000"/>
                </a:solidFill>
                <a:latin typeface="Microsoft YaHei" panose="020B0503020204020204" pitchFamily="34" charset="-122"/>
                <a:ea typeface="Microsoft YaHei" panose="020B0503020204020204" pitchFamily="34" charset="-122"/>
              </a:rPr>
              <a:t>较差</a:t>
            </a:r>
            <a:r>
              <a:rPr lang="zh-CN" altLang="en-US" dirty="0">
                <a:latin typeface="Microsoft YaHei" panose="020B0503020204020204" pitchFamily="34" charset="-122"/>
                <a:ea typeface="Microsoft YaHei" panose="020B0503020204020204" pitchFamily="34" charset="-122"/>
              </a:rPr>
              <a:t>的预后效果</a:t>
            </a:r>
            <a:endParaRPr lang="en-US" altLang="zh-CN" dirty="0">
              <a:solidFill>
                <a:srgbClr val="FF0000"/>
              </a:solidFill>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37B6AB76-F598-4302-9B5B-B3B9290F89C2}"/>
              </a:ext>
            </a:extLst>
          </p:cNvPr>
          <p:cNvSpPr txBox="1"/>
          <p:nvPr/>
        </p:nvSpPr>
        <p:spPr>
          <a:xfrm>
            <a:off x="838200" y="939490"/>
            <a:ext cx="6586740" cy="369332"/>
          </a:xfrm>
          <a:prstGeom prst="rect">
            <a:avLst/>
          </a:prstGeom>
          <a:noFill/>
        </p:spPr>
        <p:txBody>
          <a:bodyPr wrap="none" rtlCol="0">
            <a:spAutoFit/>
          </a:bodyPr>
          <a:lstStyle/>
          <a:p>
            <a:r>
              <a:rPr lang="en-US" dirty="0">
                <a:latin typeface="Microsoft YaHei" panose="020B0503020204020204" pitchFamily="34" charset="-122"/>
                <a:ea typeface="Microsoft YaHei" panose="020B0503020204020204" pitchFamily="34" charset="-122"/>
              </a:rPr>
              <a:t>n</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30;</a:t>
            </a:r>
            <a:r>
              <a:rPr lang="zh-CN" altLang="en-US" dirty="0">
                <a:latin typeface="Microsoft YaHei" panose="020B0503020204020204" pitchFamily="34" charset="-122"/>
                <a:ea typeface="Microsoft YaHei" panose="020B0503020204020204" pitchFamily="34" charset="-122"/>
              </a:rPr>
              <a:t> </a:t>
            </a:r>
            <a:r>
              <a:rPr lang="en-US" altLang="zh-CN" dirty="0">
                <a:solidFill>
                  <a:srgbClr val="C00000"/>
                </a:solidFill>
                <a:latin typeface="Microsoft YaHei" panose="020B0503020204020204" pitchFamily="34" charset="-122"/>
                <a:ea typeface="Microsoft YaHei" panose="020B0503020204020204" pitchFamily="34" charset="-122"/>
              </a:rPr>
              <a:t>OS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Overall</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survival;</a:t>
            </a:r>
            <a:r>
              <a:rPr lang="zh-CN" altLang="en-US" dirty="0">
                <a:latin typeface="Microsoft YaHei" panose="020B0503020204020204" pitchFamily="34" charset="-122"/>
                <a:ea typeface="Microsoft YaHei" panose="020B0503020204020204" pitchFamily="34" charset="-122"/>
              </a:rPr>
              <a:t> </a:t>
            </a:r>
            <a:r>
              <a:rPr lang="en-US" altLang="zh-CN" dirty="0">
                <a:solidFill>
                  <a:srgbClr val="C00000"/>
                </a:solidFill>
                <a:latin typeface="Microsoft YaHei" panose="020B0503020204020204" pitchFamily="34" charset="-122"/>
                <a:ea typeface="Microsoft YaHei" panose="020B0503020204020204" pitchFamily="34" charset="-122"/>
              </a:rPr>
              <a:t>PFS</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progression</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free</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survival</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2270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E0AA-AEED-00F8-DD4A-2FEF95AEECD1}"/>
              </a:ext>
            </a:extLst>
          </p:cNvPr>
          <p:cNvSpPr>
            <a:spLocks noGrp="1"/>
          </p:cNvSpPr>
          <p:nvPr>
            <p:ph type="title"/>
          </p:nvPr>
        </p:nvSpPr>
        <p:spPr/>
        <p:txBody>
          <a:bodyPr/>
          <a:lstStyle/>
          <a:p>
            <a:r>
              <a:rPr lang="zh-CN" altLang="en-US" sz="2000" b="1" dirty="0">
                <a:solidFill>
                  <a:srgbClr val="C00000"/>
                </a:solidFill>
                <a:latin typeface="Calibri" panose="020F0502020204030204" pitchFamily="34" charset="0"/>
                <a:cs typeface="Calibri" panose="020F0502020204030204" pitchFamily="34" charset="0"/>
              </a:rPr>
              <a:t>肠道菌群</a:t>
            </a:r>
            <a:r>
              <a:rPr lang="zh-CN" altLang="en-US" sz="2000" b="1" dirty="0">
                <a:latin typeface="Calibri" panose="020F0502020204030204" pitchFamily="34" charset="0"/>
                <a:cs typeface="Calibri" panose="020F0502020204030204" pitchFamily="34" charset="0"/>
              </a:rPr>
              <a:t>作为</a:t>
            </a:r>
            <a:r>
              <a:rPr lang="zh-CN" altLang="en-US" sz="2000" b="1" dirty="0">
                <a:solidFill>
                  <a:srgbClr val="C00000"/>
                </a:solidFill>
                <a:latin typeface="Calibri" panose="020F0502020204030204" pitchFamily="34" charset="0"/>
                <a:cs typeface="Calibri" panose="020F0502020204030204" pitchFamily="34" charset="0"/>
              </a:rPr>
              <a:t>预后标志物</a:t>
            </a:r>
            <a:r>
              <a:rPr lang="zh-CN" altLang="en-US" sz="2000" b="1" dirty="0">
                <a:latin typeface="Calibri" panose="020F0502020204030204" pitchFamily="34" charset="0"/>
                <a:cs typeface="Calibri" panose="020F0502020204030204" pitchFamily="34" charset="0"/>
              </a:rPr>
              <a:t>，续</a:t>
            </a:r>
            <a:endParaRPr lang="en-US" dirty="0"/>
          </a:p>
        </p:txBody>
      </p:sp>
      <p:sp>
        <p:nvSpPr>
          <p:cNvPr id="3" name="Content Placeholder 2">
            <a:extLst>
              <a:ext uri="{FF2B5EF4-FFF2-40B4-BE49-F238E27FC236}">
                <a16:creationId xmlns:a16="http://schemas.microsoft.com/office/drawing/2014/main" id="{C72D6F1D-5A29-83CE-206E-0CF25F562F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4B99252-C00F-8D73-B9B4-0818E400791B}"/>
              </a:ext>
            </a:extLst>
          </p:cNvPr>
          <p:cNvSpPr>
            <a:spLocks noGrp="1"/>
          </p:cNvSpPr>
          <p:nvPr>
            <p:ph type="dt" sz="half" idx="10"/>
          </p:nvPr>
        </p:nvSpPr>
        <p:spPr/>
        <p:txBody>
          <a:bodyPr/>
          <a:lstStyle/>
          <a:p>
            <a:fld id="{B2F057BC-0D92-744A-B06E-CCF105B2E6B6}" type="datetime3">
              <a:rPr lang="en-US" smtClean="0"/>
              <a:t>5 April 2023</a:t>
            </a:fld>
            <a:endParaRPr lang="en-US" dirty="0"/>
          </a:p>
        </p:txBody>
      </p:sp>
      <p:sp>
        <p:nvSpPr>
          <p:cNvPr id="5" name="Footer Placeholder 4">
            <a:extLst>
              <a:ext uri="{FF2B5EF4-FFF2-40B4-BE49-F238E27FC236}">
                <a16:creationId xmlns:a16="http://schemas.microsoft.com/office/drawing/2014/main" id="{C63EF5DE-AD62-6B8E-7923-294A915E5D53}"/>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134BB6C4-B62A-E58F-A419-F76800D0AC08}"/>
              </a:ext>
            </a:extLst>
          </p:cNvPr>
          <p:cNvSpPr>
            <a:spLocks noGrp="1"/>
          </p:cNvSpPr>
          <p:nvPr>
            <p:ph type="sldNum" sz="quarter" idx="12"/>
          </p:nvPr>
        </p:nvSpPr>
        <p:spPr/>
        <p:txBody>
          <a:bodyPr/>
          <a:lstStyle/>
          <a:p>
            <a:fld id="{7DFF1429-2141-5645-B647-B731C9EA6849}" type="slidenum">
              <a:rPr lang="en-US" smtClean="0"/>
              <a:t>16</a:t>
            </a:fld>
            <a:endParaRPr lang="en-US"/>
          </a:p>
        </p:txBody>
      </p:sp>
      <p:pic>
        <p:nvPicPr>
          <p:cNvPr id="7" name="图片 20">
            <a:extLst>
              <a:ext uri="{FF2B5EF4-FFF2-40B4-BE49-F238E27FC236}">
                <a16:creationId xmlns:a16="http://schemas.microsoft.com/office/drawing/2014/main" id="{EC521E01-29E5-91F6-225D-95102F085C42}"/>
              </a:ext>
            </a:extLst>
          </p:cNvPr>
          <p:cNvPicPr>
            <a:picLocks noChangeAspect="1"/>
          </p:cNvPicPr>
          <p:nvPr/>
        </p:nvPicPr>
        <p:blipFill>
          <a:blip r:embed="rId2"/>
          <a:stretch>
            <a:fillRect/>
          </a:stretch>
        </p:blipFill>
        <p:spPr>
          <a:xfrm>
            <a:off x="5886342" y="1541933"/>
            <a:ext cx="5107535" cy="3360631"/>
          </a:xfrm>
          <a:prstGeom prst="rect">
            <a:avLst/>
          </a:prstGeom>
        </p:spPr>
      </p:pic>
      <p:pic>
        <p:nvPicPr>
          <p:cNvPr id="8" name="图片 22">
            <a:extLst>
              <a:ext uri="{FF2B5EF4-FFF2-40B4-BE49-F238E27FC236}">
                <a16:creationId xmlns:a16="http://schemas.microsoft.com/office/drawing/2014/main" id="{76AAE591-D4D0-59DB-F04C-ECC9951BD21B}"/>
              </a:ext>
            </a:extLst>
          </p:cNvPr>
          <p:cNvPicPr>
            <a:picLocks noChangeAspect="1"/>
          </p:cNvPicPr>
          <p:nvPr/>
        </p:nvPicPr>
        <p:blipFill>
          <a:blip r:embed="rId3"/>
          <a:stretch>
            <a:fillRect/>
          </a:stretch>
        </p:blipFill>
        <p:spPr>
          <a:xfrm>
            <a:off x="526915" y="1541933"/>
            <a:ext cx="5257800" cy="3525684"/>
          </a:xfrm>
          <a:prstGeom prst="rect">
            <a:avLst/>
          </a:prstGeom>
        </p:spPr>
      </p:pic>
      <p:sp>
        <p:nvSpPr>
          <p:cNvPr id="9" name="TextBox 8">
            <a:extLst>
              <a:ext uri="{FF2B5EF4-FFF2-40B4-BE49-F238E27FC236}">
                <a16:creationId xmlns:a16="http://schemas.microsoft.com/office/drawing/2014/main" id="{562B1972-11B4-55F9-2279-80632DD03040}"/>
              </a:ext>
            </a:extLst>
          </p:cNvPr>
          <p:cNvSpPr txBox="1"/>
          <p:nvPr/>
        </p:nvSpPr>
        <p:spPr>
          <a:xfrm>
            <a:off x="6975890" y="5692226"/>
            <a:ext cx="4017987" cy="369332"/>
          </a:xfrm>
          <a:prstGeom prst="rect">
            <a:avLst/>
          </a:prstGeom>
          <a:noFill/>
        </p:spPr>
        <p:txBody>
          <a:bodyPr wrap="square">
            <a:spAutoFit/>
          </a:bodyPr>
          <a:lstStyle/>
          <a:p>
            <a:pPr marL="342900" indent="-342900">
              <a:buFont typeface="Arial" panose="020B0604020202020204" pitchFamily="34" charset="0"/>
              <a:buChar char="•"/>
            </a:pPr>
            <a:r>
              <a:rPr lang="zh-CN" altLang="en-US" dirty="0">
                <a:solidFill>
                  <a:srgbClr val="00B050"/>
                </a:solidFill>
                <a:latin typeface="Microsoft YaHei" panose="020B0503020204020204" pitchFamily="34" charset="-122"/>
                <a:ea typeface="Microsoft YaHei" panose="020B0503020204020204" pitchFamily="34" charset="-122"/>
              </a:rPr>
              <a:t>健康富集菌</a:t>
            </a:r>
            <a:r>
              <a:rPr lang="zh-CN" altLang="en-US" dirty="0">
                <a:latin typeface="Microsoft YaHei" panose="020B0503020204020204" pitchFamily="34" charset="-122"/>
                <a:ea typeface="Microsoft YaHei" panose="020B0503020204020204" pitchFamily="34" charset="-122"/>
              </a:rPr>
              <a:t>预示</a:t>
            </a:r>
            <a:r>
              <a:rPr lang="zh-CN" altLang="en-US" dirty="0">
                <a:solidFill>
                  <a:srgbClr val="00B050"/>
                </a:solidFill>
                <a:latin typeface="Microsoft YaHei" panose="020B0503020204020204" pitchFamily="34" charset="-122"/>
                <a:ea typeface="Microsoft YaHei" panose="020B0503020204020204" pitchFamily="34" charset="-122"/>
              </a:rPr>
              <a:t>较好</a:t>
            </a:r>
            <a:r>
              <a:rPr lang="zh-CN" altLang="en-US" dirty="0">
                <a:latin typeface="Microsoft YaHei" panose="020B0503020204020204" pitchFamily="34" charset="-122"/>
                <a:ea typeface="Microsoft YaHei" panose="020B0503020204020204" pitchFamily="34" charset="-122"/>
              </a:rPr>
              <a:t>的预后效果</a:t>
            </a:r>
            <a:endParaRPr lang="en-US" altLang="zh-CN"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516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3833-0BD3-D83E-EFD4-A62A3167C23D}"/>
              </a:ext>
            </a:extLst>
          </p:cNvPr>
          <p:cNvSpPr>
            <a:spLocks noGrp="1"/>
          </p:cNvSpPr>
          <p:nvPr>
            <p:ph type="title"/>
          </p:nvPr>
        </p:nvSpPr>
        <p:spPr/>
        <p:txBody>
          <a:bodyPr/>
          <a:lstStyle/>
          <a:p>
            <a:r>
              <a:rPr lang="en-US" altLang="zh-CN" sz="2000" b="1" dirty="0">
                <a:solidFill>
                  <a:srgbClr val="C00000"/>
                </a:solidFill>
                <a:latin typeface="Calibri" panose="020F0502020204030204" pitchFamily="34" charset="0"/>
                <a:cs typeface="Calibri" panose="020F0502020204030204" pitchFamily="34" charset="0"/>
              </a:rPr>
              <a:t>SRI</a:t>
            </a:r>
            <a:r>
              <a:rPr lang="zh-CN" altLang="en-US" sz="2000" b="1" dirty="0">
                <a:solidFill>
                  <a:srgbClr val="C00000"/>
                </a:solidFill>
                <a:latin typeface="Calibri" panose="020F0502020204030204" pitchFamily="34" charset="0"/>
                <a:cs typeface="Calibri" panose="020F0502020204030204" pitchFamily="34" charset="0"/>
              </a:rPr>
              <a:t>，</a:t>
            </a:r>
            <a:r>
              <a:rPr lang="zh-CN" altLang="en-US" sz="2000" b="1" dirty="0">
                <a:latin typeface="Calibri" panose="020F0502020204030204" pitchFamily="34" charset="0"/>
                <a:cs typeface="Calibri" panose="020F0502020204030204" pitchFamily="34" charset="0"/>
              </a:rPr>
              <a:t>一个</a:t>
            </a:r>
            <a:r>
              <a:rPr lang="zh-CN" altLang="en-US" sz="2000" b="1" dirty="0">
                <a:solidFill>
                  <a:srgbClr val="C00000"/>
                </a:solidFill>
                <a:latin typeface="Calibri" panose="020F0502020204030204" pitchFamily="34" charset="0"/>
                <a:cs typeface="Calibri" panose="020F0502020204030204" pitchFamily="34" charset="0"/>
              </a:rPr>
              <a:t>最佳</a:t>
            </a:r>
            <a:r>
              <a:rPr lang="zh-CN" altLang="en-US" sz="2000" b="1" dirty="0">
                <a:latin typeface="Calibri" panose="020F0502020204030204" pitchFamily="34" charset="0"/>
                <a:cs typeface="Calibri" panose="020F0502020204030204" pitchFamily="34" charset="0"/>
              </a:rPr>
              <a:t>的</a:t>
            </a:r>
            <a:r>
              <a:rPr lang="zh-CN" altLang="en-US" sz="2000" b="1" dirty="0">
                <a:solidFill>
                  <a:srgbClr val="C00000"/>
                </a:solidFill>
                <a:latin typeface="Calibri" panose="020F0502020204030204" pitchFamily="34" charset="0"/>
                <a:cs typeface="Calibri" panose="020F0502020204030204" pitchFamily="34" charset="0"/>
              </a:rPr>
              <a:t>预后</a:t>
            </a:r>
            <a:r>
              <a:rPr lang="zh-CN" altLang="en-US" sz="2000" b="1" dirty="0">
                <a:latin typeface="Calibri" panose="020F0502020204030204" pitchFamily="34" charset="0"/>
                <a:cs typeface="Calibri" panose="020F0502020204030204" pitchFamily="34" charset="0"/>
              </a:rPr>
              <a:t>指标</a:t>
            </a:r>
            <a:endParaRPr lang="en-US" dirty="0"/>
          </a:p>
        </p:txBody>
      </p:sp>
      <p:sp>
        <p:nvSpPr>
          <p:cNvPr id="3" name="Content Placeholder 2">
            <a:extLst>
              <a:ext uri="{FF2B5EF4-FFF2-40B4-BE49-F238E27FC236}">
                <a16:creationId xmlns:a16="http://schemas.microsoft.com/office/drawing/2014/main" id="{CE38E35B-B799-0739-1430-DDDAE4DA7E4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6082BB78-9251-39FC-ECA3-BC169CCA89B3}"/>
              </a:ext>
            </a:extLst>
          </p:cNvPr>
          <p:cNvSpPr>
            <a:spLocks noGrp="1"/>
          </p:cNvSpPr>
          <p:nvPr>
            <p:ph type="dt" sz="half" idx="10"/>
          </p:nvPr>
        </p:nvSpPr>
        <p:spPr/>
        <p:txBody>
          <a:bodyPr/>
          <a:lstStyle/>
          <a:p>
            <a:fld id="{B61F462D-8DF9-994E-9F45-786D8B22DCEC}" type="datetime3">
              <a:rPr lang="en-US" smtClean="0"/>
              <a:t>5 April 2023</a:t>
            </a:fld>
            <a:endParaRPr lang="en-US" dirty="0"/>
          </a:p>
        </p:txBody>
      </p:sp>
      <p:sp>
        <p:nvSpPr>
          <p:cNvPr id="5" name="Footer Placeholder 4">
            <a:extLst>
              <a:ext uri="{FF2B5EF4-FFF2-40B4-BE49-F238E27FC236}">
                <a16:creationId xmlns:a16="http://schemas.microsoft.com/office/drawing/2014/main" id="{9D5882C8-1265-A7CA-E186-93EB5EFF441B}"/>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12155FF0-29D6-6D01-0681-A2216CAD497A}"/>
              </a:ext>
            </a:extLst>
          </p:cNvPr>
          <p:cNvSpPr>
            <a:spLocks noGrp="1"/>
          </p:cNvSpPr>
          <p:nvPr>
            <p:ph type="sldNum" sz="quarter" idx="12"/>
          </p:nvPr>
        </p:nvSpPr>
        <p:spPr/>
        <p:txBody>
          <a:bodyPr/>
          <a:lstStyle/>
          <a:p>
            <a:fld id="{7DFF1429-2141-5645-B647-B731C9EA6849}" type="slidenum">
              <a:rPr lang="en-US" smtClean="0"/>
              <a:t>17</a:t>
            </a:fld>
            <a:endParaRPr lang="en-US"/>
          </a:p>
        </p:txBody>
      </p:sp>
      <p:grpSp>
        <p:nvGrpSpPr>
          <p:cNvPr id="7" name="组合 8">
            <a:extLst>
              <a:ext uri="{FF2B5EF4-FFF2-40B4-BE49-F238E27FC236}">
                <a16:creationId xmlns:a16="http://schemas.microsoft.com/office/drawing/2014/main" id="{FF48FD5D-AEEE-508F-602E-9B2ABDAD4293}"/>
              </a:ext>
            </a:extLst>
          </p:cNvPr>
          <p:cNvGrpSpPr/>
          <p:nvPr/>
        </p:nvGrpSpPr>
        <p:grpSpPr>
          <a:xfrm>
            <a:off x="838200" y="1510665"/>
            <a:ext cx="9640570" cy="4202978"/>
            <a:chOff x="1191" y="3348"/>
            <a:chExt cx="11197" cy="4884"/>
          </a:xfrm>
        </p:grpSpPr>
        <p:pic>
          <p:nvPicPr>
            <p:cNvPr id="8" name="图片 2">
              <a:extLst>
                <a:ext uri="{FF2B5EF4-FFF2-40B4-BE49-F238E27FC236}">
                  <a16:creationId xmlns:a16="http://schemas.microsoft.com/office/drawing/2014/main" id="{709B5C02-ACCA-019D-3420-0A129CA24E44}"/>
                </a:ext>
              </a:extLst>
            </p:cNvPr>
            <p:cNvPicPr>
              <a:picLocks noChangeAspect="1"/>
            </p:cNvPicPr>
            <p:nvPr/>
          </p:nvPicPr>
          <p:blipFill>
            <a:blip r:embed="rId2"/>
            <a:stretch>
              <a:fillRect/>
            </a:stretch>
          </p:blipFill>
          <p:spPr>
            <a:xfrm>
              <a:off x="1191" y="3558"/>
              <a:ext cx="5508" cy="4631"/>
            </a:xfrm>
            <a:prstGeom prst="rect">
              <a:avLst/>
            </a:prstGeom>
          </p:spPr>
        </p:pic>
        <p:pic>
          <p:nvPicPr>
            <p:cNvPr id="9" name="图片 3">
              <a:extLst>
                <a:ext uri="{FF2B5EF4-FFF2-40B4-BE49-F238E27FC236}">
                  <a16:creationId xmlns:a16="http://schemas.microsoft.com/office/drawing/2014/main" id="{832D9C1E-7CE8-1742-1181-3C48BC8140FC}"/>
                </a:ext>
              </a:extLst>
            </p:cNvPr>
            <p:cNvPicPr>
              <a:picLocks noChangeAspect="1"/>
            </p:cNvPicPr>
            <p:nvPr/>
          </p:nvPicPr>
          <p:blipFill>
            <a:blip r:embed="rId3"/>
            <a:stretch>
              <a:fillRect/>
            </a:stretch>
          </p:blipFill>
          <p:spPr>
            <a:xfrm>
              <a:off x="6920" y="3348"/>
              <a:ext cx="5469" cy="4884"/>
            </a:xfrm>
            <a:prstGeom prst="rect">
              <a:avLst/>
            </a:prstGeom>
          </p:spPr>
        </p:pic>
      </p:grpSp>
      <p:sp>
        <p:nvSpPr>
          <p:cNvPr id="10" name="TextBox 9">
            <a:extLst>
              <a:ext uri="{FF2B5EF4-FFF2-40B4-BE49-F238E27FC236}">
                <a16:creationId xmlns:a16="http://schemas.microsoft.com/office/drawing/2014/main" id="{DE284611-219D-0191-A1A9-316BC5A7A91A}"/>
              </a:ext>
            </a:extLst>
          </p:cNvPr>
          <p:cNvSpPr txBox="1"/>
          <p:nvPr/>
        </p:nvSpPr>
        <p:spPr>
          <a:xfrm>
            <a:off x="838200" y="939490"/>
            <a:ext cx="6901569" cy="369332"/>
          </a:xfrm>
          <a:prstGeom prst="rect">
            <a:avLst/>
          </a:prstGeom>
          <a:noFill/>
        </p:spPr>
        <p:txBody>
          <a:bodyPr wrap="none" rtlCol="0">
            <a:spAutoFit/>
          </a:bodyPr>
          <a:lstStyle/>
          <a:p>
            <a:r>
              <a:rPr lang="en-US" dirty="0">
                <a:latin typeface="Microsoft YaHei" panose="020B0503020204020204" pitchFamily="34" charset="-122"/>
                <a:ea typeface="Microsoft YaHei" panose="020B0503020204020204" pitchFamily="34" charset="-122"/>
              </a:rPr>
              <a:t>SRI = </a:t>
            </a:r>
            <a:r>
              <a:rPr lang="en-US" i="1" dirty="0">
                <a:solidFill>
                  <a:srgbClr val="FF0000"/>
                </a:solidFill>
                <a:latin typeface="Microsoft YaHei" panose="020B0503020204020204" pitchFamily="34" charset="-122"/>
                <a:ea typeface="Microsoft YaHei" panose="020B0503020204020204" pitchFamily="34" charset="-122"/>
              </a:rPr>
              <a:t>Streptococcus </a:t>
            </a:r>
            <a:r>
              <a:rPr lang="en-US" i="1" dirty="0" err="1">
                <a:solidFill>
                  <a:srgbClr val="FF0000"/>
                </a:solidFill>
                <a:latin typeface="Microsoft YaHei" panose="020B0503020204020204" pitchFamily="34" charset="-122"/>
                <a:ea typeface="Microsoft YaHei" panose="020B0503020204020204" pitchFamily="34" charset="-122"/>
              </a:rPr>
              <a:t>parasanguinis</a:t>
            </a:r>
            <a:r>
              <a:rPr lang="en-US" i="1" dirty="0">
                <a:solidFill>
                  <a:srgbClr val="FF0000"/>
                </a:solidFill>
                <a:latin typeface="Microsoft YaHei" panose="020B0503020204020204" pitchFamily="34" charset="-122"/>
                <a:ea typeface="Microsoft YaHei" panose="020B0503020204020204" pitchFamily="34" charset="-122"/>
              </a:rPr>
              <a:t> </a:t>
            </a:r>
            <a:r>
              <a:rPr lang="en-US" dirty="0">
                <a:latin typeface="Microsoft YaHei" panose="020B0503020204020204" pitchFamily="34" charset="-122"/>
                <a:ea typeface="Microsoft YaHei" panose="020B0503020204020204" pitchFamily="34" charset="-122"/>
              </a:rPr>
              <a:t>/ </a:t>
            </a:r>
            <a:r>
              <a:rPr lang="en-US" i="1" dirty="0" err="1">
                <a:solidFill>
                  <a:srgbClr val="00B050"/>
                </a:solidFill>
                <a:latin typeface="Microsoft YaHei" panose="020B0503020204020204" pitchFamily="34" charset="-122"/>
                <a:ea typeface="Microsoft YaHei" panose="020B0503020204020204" pitchFamily="34" charset="-122"/>
              </a:rPr>
              <a:t>Romboutsia</a:t>
            </a:r>
            <a:r>
              <a:rPr lang="en-US" i="1" dirty="0">
                <a:solidFill>
                  <a:srgbClr val="00B050"/>
                </a:solidFill>
                <a:latin typeface="Microsoft YaHei" panose="020B0503020204020204" pitchFamily="34" charset="-122"/>
                <a:ea typeface="Microsoft YaHei" panose="020B0503020204020204" pitchFamily="34" charset="-122"/>
              </a:rPr>
              <a:t> </a:t>
            </a:r>
            <a:r>
              <a:rPr lang="en-US" i="1" dirty="0" err="1">
                <a:solidFill>
                  <a:srgbClr val="00B050"/>
                </a:solidFill>
                <a:latin typeface="Microsoft YaHei" panose="020B0503020204020204" pitchFamily="34" charset="-122"/>
                <a:ea typeface="Microsoft YaHei" panose="020B0503020204020204" pitchFamily="34" charset="-122"/>
              </a:rPr>
              <a:t>timonensis</a:t>
            </a:r>
            <a:r>
              <a:rPr lang="en-US" dirty="0">
                <a:solidFill>
                  <a:srgbClr val="00B050"/>
                </a:solidFill>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268353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DC81-CD3F-6D67-137E-5FF65F3F5D5E}"/>
              </a:ext>
            </a:extLst>
          </p:cNvPr>
          <p:cNvSpPr>
            <a:spLocks noGrp="1"/>
          </p:cNvSpPr>
          <p:nvPr>
            <p:ph type="title"/>
          </p:nvPr>
        </p:nvSpPr>
        <p:spPr/>
        <p:txBody>
          <a:bodyPr/>
          <a:lstStyle/>
          <a:p>
            <a:r>
              <a:rPr lang="en-US" altLang="zh-CN" sz="2000" b="1" dirty="0">
                <a:solidFill>
                  <a:srgbClr val="C00000"/>
                </a:solidFill>
                <a:latin typeface="Calibri" panose="020F0502020204030204" pitchFamily="34" charset="0"/>
                <a:cs typeface="Calibri" panose="020F0502020204030204" pitchFamily="34" charset="0"/>
              </a:rPr>
              <a:t>SRI</a:t>
            </a:r>
            <a:r>
              <a:rPr lang="zh-CN" altLang="en-US" sz="2000" b="1" dirty="0">
                <a:latin typeface="Calibri" panose="020F0502020204030204" pitchFamily="34" charset="0"/>
                <a:cs typeface="Calibri" panose="020F0502020204030204" pitchFamily="34" charset="0"/>
              </a:rPr>
              <a:t>与多种临床指标相关</a:t>
            </a:r>
            <a:endParaRPr lang="en-US" dirty="0"/>
          </a:p>
        </p:txBody>
      </p:sp>
      <p:sp>
        <p:nvSpPr>
          <p:cNvPr id="3" name="Content Placeholder 2">
            <a:extLst>
              <a:ext uri="{FF2B5EF4-FFF2-40B4-BE49-F238E27FC236}">
                <a16:creationId xmlns:a16="http://schemas.microsoft.com/office/drawing/2014/main" id="{EFE2DD07-64C4-64F4-42F3-C61444262E0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B18CC8B-5364-3EE3-C85D-3375A29A1274}"/>
              </a:ext>
            </a:extLst>
          </p:cNvPr>
          <p:cNvSpPr>
            <a:spLocks noGrp="1"/>
          </p:cNvSpPr>
          <p:nvPr>
            <p:ph type="dt" sz="half" idx="10"/>
          </p:nvPr>
        </p:nvSpPr>
        <p:spPr/>
        <p:txBody>
          <a:bodyPr/>
          <a:lstStyle/>
          <a:p>
            <a:fld id="{E58F927D-8D8E-6C43-B39F-78CF0B55E53D}" type="datetime3">
              <a:rPr lang="en-US" smtClean="0"/>
              <a:t>5 April 2023</a:t>
            </a:fld>
            <a:endParaRPr lang="en-US" dirty="0"/>
          </a:p>
        </p:txBody>
      </p:sp>
      <p:sp>
        <p:nvSpPr>
          <p:cNvPr id="5" name="Footer Placeholder 4">
            <a:extLst>
              <a:ext uri="{FF2B5EF4-FFF2-40B4-BE49-F238E27FC236}">
                <a16:creationId xmlns:a16="http://schemas.microsoft.com/office/drawing/2014/main" id="{12F05863-6B4C-9A6D-EC85-95138BCD8F53}"/>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5CAB15AE-A6F9-8588-E5EF-28E591D88995}"/>
              </a:ext>
            </a:extLst>
          </p:cNvPr>
          <p:cNvSpPr>
            <a:spLocks noGrp="1"/>
          </p:cNvSpPr>
          <p:nvPr>
            <p:ph type="sldNum" sz="quarter" idx="12"/>
          </p:nvPr>
        </p:nvSpPr>
        <p:spPr/>
        <p:txBody>
          <a:bodyPr/>
          <a:lstStyle/>
          <a:p>
            <a:fld id="{7DFF1429-2141-5645-B647-B731C9EA6849}" type="slidenum">
              <a:rPr lang="en-US" smtClean="0"/>
              <a:t>18</a:t>
            </a:fld>
            <a:endParaRPr lang="en-US"/>
          </a:p>
        </p:txBody>
      </p:sp>
      <p:pic>
        <p:nvPicPr>
          <p:cNvPr id="7" name="图片 10">
            <a:extLst>
              <a:ext uri="{FF2B5EF4-FFF2-40B4-BE49-F238E27FC236}">
                <a16:creationId xmlns:a16="http://schemas.microsoft.com/office/drawing/2014/main" id="{B13D7278-CA9D-BC84-5B75-D9243BC0D443}"/>
              </a:ext>
            </a:extLst>
          </p:cNvPr>
          <p:cNvPicPr>
            <a:picLocks noChangeAspect="1"/>
          </p:cNvPicPr>
          <p:nvPr/>
        </p:nvPicPr>
        <p:blipFill>
          <a:blip r:embed="rId2"/>
          <a:stretch>
            <a:fillRect/>
          </a:stretch>
        </p:blipFill>
        <p:spPr>
          <a:xfrm>
            <a:off x="566473" y="1720343"/>
            <a:ext cx="10394915" cy="3303647"/>
          </a:xfrm>
          <a:prstGeom prst="rect">
            <a:avLst/>
          </a:prstGeom>
        </p:spPr>
      </p:pic>
    </p:spTree>
    <p:extLst>
      <p:ext uri="{BB962C8B-B14F-4D97-AF65-F5344CB8AC3E}">
        <p14:creationId xmlns:p14="http://schemas.microsoft.com/office/powerpoint/2010/main" val="1407723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EAE5-7F24-1F79-9B12-9D27241A04A7}"/>
              </a:ext>
            </a:extLst>
          </p:cNvPr>
          <p:cNvSpPr>
            <a:spLocks noGrp="1"/>
          </p:cNvSpPr>
          <p:nvPr>
            <p:ph type="title"/>
          </p:nvPr>
        </p:nvSpPr>
        <p:spPr/>
        <p:txBody>
          <a:bodyPr/>
          <a:lstStyle/>
          <a:p>
            <a:r>
              <a:rPr lang="zh-CN" altLang="en-US" sz="2000" b="1" dirty="0">
                <a:solidFill>
                  <a:srgbClr val="C00000"/>
                </a:solidFill>
                <a:latin typeface="Calibri" panose="020F0502020204030204" pitchFamily="34" charset="0"/>
                <a:cs typeface="Calibri" panose="020F0502020204030204" pitchFamily="34" charset="0"/>
              </a:rPr>
              <a:t>肠道菌群</a:t>
            </a:r>
            <a:r>
              <a:rPr lang="zh-CN" altLang="en-US" sz="2000" b="1" dirty="0">
                <a:latin typeface="Calibri" panose="020F0502020204030204" pitchFamily="34" charset="0"/>
                <a:cs typeface="Calibri" panose="020F0502020204030204" pitchFamily="34" charset="0"/>
              </a:rPr>
              <a:t>作为</a:t>
            </a:r>
            <a:r>
              <a:rPr lang="zh-CN" altLang="en-US" sz="2000" b="1" dirty="0">
                <a:solidFill>
                  <a:srgbClr val="C00000"/>
                </a:solidFill>
                <a:latin typeface="Calibri" panose="020F0502020204030204" pitchFamily="34" charset="0"/>
                <a:cs typeface="Calibri" panose="020F0502020204030204" pitchFamily="34" charset="0"/>
              </a:rPr>
              <a:t>预后标志物</a:t>
            </a:r>
            <a:r>
              <a:rPr lang="zh-CN" altLang="en-US" sz="2000" b="1" dirty="0">
                <a:latin typeface="Calibri" panose="020F0502020204030204" pitchFamily="34" charset="0"/>
                <a:cs typeface="Calibri" panose="020F0502020204030204" pitchFamily="34" charset="0"/>
              </a:rPr>
              <a:t>，续</a:t>
            </a:r>
            <a:endParaRPr lang="en-US" dirty="0"/>
          </a:p>
        </p:txBody>
      </p:sp>
      <p:sp>
        <p:nvSpPr>
          <p:cNvPr id="3" name="Content Placeholder 2">
            <a:extLst>
              <a:ext uri="{FF2B5EF4-FFF2-40B4-BE49-F238E27FC236}">
                <a16:creationId xmlns:a16="http://schemas.microsoft.com/office/drawing/2014/main" id="{8CC8AD4B-845E-C9ED-244A-8E476ACF379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E7DA63D-4F96-1F64-DBF4-B77DE7F68B1F}"/>
              </a:ext>
            </a:extLst>
          </p:cNvPr>
          <p:cNvSpPr>
            <a:spLocks noGrp="1"/>
          </p:cNvSpPr>
          <p:nvPr>
            <p:ph type="dt" sz="half" idx="10"/>
          </p:nvPr>
        </p:nvSpPr>
        <p:spPr/>
        <p:txBody>
          <a:bodyPr/>
          <a:lstStyle/>
          <a:p>
            <a:fld id="{A8995008-ED4B-204A-8C1D-FE03C852743A}" type="datetime3">
              <a:rPr lang="en-US" smtClean="0"/>
              <a:t>5 April 2023</a:t>
            </a:fld>
            <a:endParaRPr lang="en-US" dirty="0"/>
          </a:p>
        </p:txBody>
      </p:sp>
      <p:sp>
        <p:nvSpPr>
          <p:cNvPr id="5" name="Footer Placeholder 4">
            <a:extLst>
              <a:ext uri="{FF2B5EF4-FFF2-40B4-BE49-F238E27FC236}">
                <a16:creationId xmlns:a16="http://schemas.microsoft.com/office/drawing/2014/main" id="{0F626421-9E81-EBCC-E87C-E90186520FE0}"/>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60042341-515F-97D4-6ACC-3BFD58F259AA}"/>
              </a:ext>
            </a:extLst>
          </p:cNvPr>
          <p:cNvSpPr>
            <a:spLocks noGrp="1"/>
          </p:cNvSpPr>
          <p:nvPr>
            <p:ph type="sldNum" sz="quarter" idx="12"/>
          </p:nvPr>
        </p:nvSpPr>
        <p:spPr/>
        <p:txBody>
          <a:bodyPr/>
          <a:lstStyle/>
          <a:p>
            <a:fld id="{7DFF1429-2141-5645-B647-B731C9EA6849}" type="slidenum">
              <a:rPr lang="en-US" smtClean="0"/>
              <a:t>19</a:t>
            </a:fld>
            <a:endParaRPr lang="en-US"/>
          </a:p>
        </p:txBody>
      </p:sp>
      <p:pic>
        <p:nvPicPr>
          <p:cNvPr id="7" name="图片 3">
            <a:extLst>
              <a:ext uri="{FF2B5EF4-FFF2-40B4-BE49-F238E27FC236}">
                <a16:creationId xmlns:a16="http://schemas.microsoft.com/office/drawing/2014/main" id="{8B1D19B0-BA31-1113-CD67-DFF799FF30D6}"/>
              </a:ext>
            </a:extLst>
          </p:cNvPr>
          <p:cNvPicPr>
            <a:picLocks noChangeAspect="1"/>
          </p:cNvPicPr>
          <p:nvPr/>
        </p:nvPicPr>
        <p:blipFill>
          <a:blip r:embed="rId2"/>
          <a:stretch>
            <a:fillRect/>
          </a:stretch>
        </p:blipFill>
        <p:spPr>
          <a:xfrm>
            <a:off x="1918970" y="1235710"/>
            <a:ext cx="5629910" cy="2223770"/>
          </a:xfrm>
          <a:prstGeom prst="rect">
            <a:avLst/>
          </a:prstGeom>
        </p:spPr>
      </p:pic>
      <p:sp>
        <p:nvSpPr>
          <p:cNvPr id="8" name="文本框 6">
            <a:extLst>
              <a:ext uri="{FF2B5EF4-FFF2-40B4-BE49-F238E27FC236}">
                <a16:creationId xmlns:a16="http://schemas.microsoft.com/office/drawing/2014/main" id="{C95208A7-F7D8-B7B0-2220-5E61EE5FE50A}"/>
              </a:ext>
            </a:extLst>
          </p:cNvPr>
          <p:cNvSpPr txBox="1"/>
          <p:nvPr/>
        </p:nvSpPr>
        <p:spPr>
          <a:xfrm>
            <a:off x="710565" y="876300"/>
            <a:ext cx="5306695" cy="337185"/>
          </a:xfrm>
          <a:prstGeom prst="rect">
            <a:avLst/>
          </a:prstGeom>
          <a:no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NKTCL-enriched biomarkers</a:t>
            </a:r>
          </a:p>
        </p:txBody>
      </p:sp>
      <p:sp>
        <p:nvSpPr>
          <p:cNvPr id="9" name="文本框 7">
            <a:extLst>
              <a:ext uri="{FF2B5EF4-FFF2-40B4-BE49-F238E27FC236}">
                <a16:creationId xmlns:a16="http://schemas.microsoft.com/office/drawing/2014/main" id="{0AFDA745-9354-6FCB-2A5E-2DB29E4179CF}"/>
              </a:ext>
            </a:extLst>
          </p:cNvPr>
          <p:cNvSpPr txBox="1"/>
          <p:nvPr/>
        </p:nvSpPr>
        <p:spPr>
          <a:xfrm>
            <a:off x="711835" y="3552190"/>
            <a:ext cx="5306695" cy="337185"/>
          </a:xfrm>
          <a:prstGeom prst="rect">
            <a:avLst/>
          </a:prstGeom>
          <a:noFill/>
        </p:spPr>
        <p:txBody>
          <a:bodyPr wrap="square" rtlCol="0">
            <a:spAutoFit/>
          </a:bodyPr>
          <a:lstStyle/>
          <a:p>
            <a:r>
              <a:rPr lang="en-US" altLang="zh-CN" sz="1600">
                <a:latin typeface="Microsoft YaHei" panose="020B0503020204020204" pitchFamily="34" charset="-122"/>
                <a:ea typeface="Microsoft YaHei" panose="020B0503020204020204" pitchFamily="34" charset="-122"/>
              </a:rPr>
              <a:t>health-enriched biomarkers</a:t>
            </a:r>
          </a:p>
        </p:txBody>
      </p:sp>
      <p:pic>
        <p:nvPicPr>
          <p:cNvPr id="10" name="图片 8">
            <a:extLst>
              <a:ext uri="{FF2B5EF4-FFF2-40B4-BE49-F238E27FC236}">
                <a16:creationId xmlns:a16="http://schemas.microsoft.com/office/drawing/2014/main" id="{DB696BD6-5A94-9864-F587-7DCEBC698614}"/>
              </a:ext>
            </a:extLst>
          </p:cNvPr>
          <p:cNvPicPr>
            <a:picLocks noChangeAspect="1"/>
          </p:cNvPicPr>
          <p:nvPr/>
        </p:nvPicPr>
        <p:blipFill>
          <a:blip r:embed="rId3"/>
          <a:stretch>
            <a:fillRect/>
          </a:stretch>
        </p:blipFill>
        <p:spPr>
          <a:xfrm>
            <a:off x="1918970" y="3881120"/>
            <a:ext cx="8525510" cy="2317115"/>
          </a:xfrm>
          <a:prstGeom prst="rect">
            <a:avLst/>
          </a:prstGeom>
        </p:spPr>
      </p:pic>
      <p:pic>
        <p:nvPicPr>
          <p:cNvPr id="11" name="图片 10">
            <a:extLst>
              <a:ext uri="{FF2B5EF4-FFF2-40B4-BE49-F238E27FC236}">
                <a16:creationId xmlns:a16="http://schemas.microsoft.com/office/drawing/2014/main" id="{513BB070-C81E-A620-76B1-91C04424B33A}"/>
              </a:ext>
            </a:extLst>
          </p:cNvPr>
          <p:cNvPicPr>
            <a:picLocks noChangeAspect="1"/>
          </p:cNvPicPr>
          <p:nvPr/>
        </p:nvPicPr>
        <p:blipFill>
          <a:blip r:embed="rId4"/>
          <a:stretch>
            <a:fillRect/>
          </a:stretch>
        </p:blipFill>
        <p:spPr>
          <a:xfrm>
            <a:off x="7688262" y="3145155"/>
            <a:ext cx="1844675" cy="628650"/>
          </a:xfrm>
          <a:prstGeom prst="rect">
            <a:avLst/>
          </a:prstGeom>
        </p:spPr>
      </p:pic>
      <p:sp>
        <p:nvSpPr>
          <p:cNvPr id="12" name="Right Triangle 11">
            <a:extLst>
              <a:ext uri="{FF2B5EF4-FFF2-40B4-BE49-F238E27FC236}">
                <a16:creationId xmlns:a16="http://schemas.microsoft.com/office/drawing/2014/main" id="{939CE686-F84A-C2A0-B338-C893206B7138}"/>
              </a:ext>
            </a:extLst>
          </p:cNvPr>
          <p:cNvSpPr/>
          <p:nvPr/>
        </p:nvSpPr>
        <p:spPr>
          <a:xfrm>
            <a:off x="8042164" y="1692707"/>
            <a:ext cx="3817088" cy="506215"/>
          </a:xfrm>
          <a:prstGeom prst="rtTriangle">
            <a:avLst/>
          </a:prstGeom>
          <a:gradFill flip="none" rotWithShape="0">
            <a:gsLst>
              <a:gs pos="0">
                <a:srgbClr val="FF0000"/>
              </a:gs>
              <a:gs pos="48000">
                <a:srgbClr val="FFC000"/>
              </a:gs>
              <a:gs pos="100000">
                <a:srgbClr val="00B050"/>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sp>
        <p:nvSpPr>
          <p:cNvPr id="13" name="Right Triangle 12">
            <a:extLst>
              <a:ext uri="{FF2B5EF4-FFF2-40B4-BE49-F238E27FC236}">
                <a16:creationId xmlns:a16="http://schemas.microsoft.com/office/drawing/2014/main" id="{85ADF8A6-5D05-1278-2F17-28B21EEAB021}"/>
              </a:ext>
            </a:extLst>
          </p:cNvPr>
          <p:cNvSpPr/>
          <p:nvPr/>
        </p:nvSpPr>
        <p:spPr>
          <a:xfrm rot="10800000">
            <a:off x="8042164" y="1625234"/>
            <a:ext cx="3817088" cy="506215"/>
          </a:xfrm>
          <a:prstGeom prst="rtTriangle">
            <a:avLst/>
          </a:prstGeom>
          <a:gradFill flip="none" rotWithShape="0">
            <a:gsLst>
              <a:gs pos="0">
                <a:srgbClr val="FF0000"/>
              </a:gs>
              <a:gs pos="48000">
                <a:srgbClr val="FFC000"/>
              </a:gs>
              <a:gs pos="100000">
                <a:srgbClr val="00B050"/>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954F0CD7-454A-C714-7FCC-EC2596CC276D}"/>
              </a:ext>
            </a:extLst>
          </p:cNvPr>
          <p:cNvSpPr txBox="1"/>
          <p:nvPr/>
        </p:nvSpPr>
        <p:spPr>
          <a:xfrm>
            <a:off x="9050461" y="1229748"/>
            <a:ext cx="1800493" cy="369332"/>
          </a:xfrm>
          <a:prstGeom prst="rect">
            <a:avLst/>
          </a:prstGeom>
          <a:noFill/>
        </p:spPr>
        <p:txBody>
          <a:bodyPr wrap="none" rtlCol="0">
            <a:spAutoFit/>
          </a:bodyPr>
          <a:lstStyle/>
          <a:p>
            <a:r>
              <a:rPr lang="en-CN" dirty="0">
                <a:solidFill>
                  <a:srgbClr val="FF0000"/>
                </a:solidFill>
                <a:latin typeface="Microsoft YaHei" panose="020B0503020204020204" pitchFamily="34" charset="-122"/>
                <a:ea typeface="Microsoft YaHei" panose="020B0503020204020204" pitchFamily="34" charset="-122"/>
              </a:rPr>
              <a:t>有害菌</a:t>
            </a:r>
            <a:r>
              <a:rPr lang="en-CN" dirty="0">
                <a:latin typeface="Microsoft YaHei" panose="020B0503020204020204" pitchFamily="34" charset="-122"/>
                <a:ea typeface="Microsoft YaHei" panose="020B0503020204020204" pitchFamily="34" charset="-122"/>
              </a:rPr>
              <a:t>逐步增加</a:t>
            </a:r>
          </a:p>
        </p:txBody>
      </p:sp>
      <p:sp>
        <p:nvSpPr>
          <p:cNvPr id="15" name="TextBox 14">
            <a:extLst>
              <a:ext uri="{FF2B5EF4-FFF2-40B4-BE49-F238E27FC236}">
                <a16:creationId xmlns:a16="http://schemas.microsoft.com/office/drawing/2014/main" id="{C03F373F-9452-F7CD-8654-861CB433BA8F}"/>
              </a:ext>
            </a:extLst>
          </p:cNvPr>
          <p:cNvSpPr txBox="1"/>
          <p:nvPr/>
        </p:nvSpPr>
        <p:spPr>
          <a:xfrm>
            <a:off x="9027469" y="2306237"/>
            <a:ext cx="1800493" cy="369332"/>
          </a:xfrm>
          <a:prstGeom prst="rect">
            <a:avLst/>
          </a:prstGeom>
          <a:noFill/>
        </p:spPr>
        <p:txBody>
          <a:bodyPr wrap="none" rtlCol="0">
            <a:spAutoFit/>
          </a:bodyPr>
          <a:lstStyle/>
          <a:p>
            <a:r>
              <a:rPr lang="en-CN" dirty="0">
                <a:solidFill>
                  <a:srgbClr val="00B050"/>
                </a:solidFill>
                <a:latin typeface="Microsoft YaHei" panose="020B0503020204020204" pitchFamily="34" charset="-122"/>
                <a:ea typeface="Microsoft YaHei" panose="020B0503020204020204" pitchFamily="34" charset="-122"/>
              </a:rPr>
              <a:t>有益菌</a:t>
            </a:r>
            <a:r>
              <a:rPr lang="en-CN" dirty="0">
                <a:latin typeface="Microsoft YaHei" panose="020B0503020204020204" pitchFamily="34" charset="-122"/>
                <a:ea typeface="Microsoft YaHei" panose="020B0503020204020204" pitchFamily="34" charset="-122"/>
              </a:rPr>
              <a:t>逐步增加</a:t>
            </a:r>
          </a:p>
        </p:txBody>
      </p:sp>
      <p:cxnSp>
        <p:nvCxnSpPr>
          <p:cNvPr id="16" name="Straight Arrow Connector 15">
            <a:extLst>
              <a:ext uri="{FF2B5EF4-FFF2-40B4-BE49-F238E27FC236}">
                <a16:creationId xmlns:a16="http://schemas.microsoft.com/office/drawing/2014/main" id="{F6A8FF9E-9941-910A-FB86-ACE77022F217}"/>
              </a:ext>
            </a:extLst>
          </p:cNvPr>
          <p:cNvCxnSpPr/>
          <p:nvPr/>
        </p:nvCxnSpPr>
        <p:spPr>
          <a:xfrm>
            <a:off x="9062817" y="1044892"/>
            <a:ext cx="0" cy="185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4BB3665-387F-39EE-F033-3D366363E2F9}"/>
              </a:ext>
            </a:extLst>
          </p:cNvPr>
          <p:cNvCxnSpPr/>
          <p:nvPr/>
        </p:nvCxnSpPr>
        <p:spPr>
          <a:xfrm>
            <a:off x="10819724" y="1044892"/>
            <a:ext cx="0" cy="185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272EA1-0A91-9A25-34C7-FB562C308A8C}"/>
              </a:ext>
            </a:extLst>
          </p:cNvPr>
          <p:cNvSpPr txBox="1"/>
          <p:nvPr/>
        </p:nvSpPr>
        <p:spPr>
          <a:xfrm>
            <a:off x="8752008" y="2905518"/>
            <a:ext cx="646331" cy="369332"/>
          </a:xfrm>
          <a:prstGeom prst="rect">
            <a:avLst/>
          </a:prstGeom>
          <a:noFill/>
        </p:spPr>
        <p:txBody>
          <a:bodyPr wrap="none" rtlCol="0">
            <a:spAutoFit/>
          </a:bodyPr>
          <a:lstStyle/>
          <a:p>
            <a:r>
              <a:rPr lang="en-CN" dirty="0">
                <a:solidFill>
                  <a:schemeClr val="accent2"/>
                </a:solidFill>
                <a:latin typeface="Microsoft YaHei" panose="020B0503020204020204" pitchFamily="34" charset="-122"/>
                <a:ea typeface="Microsoft YaHei" panose="020B0503020204020204" pitchFamily="34" charset="-122"/>
              </a:rPr>
              <a:t>疾病</a:t>
            </a:r>
          </a:p>
        </p:txBody>
      </p:sp>
      <p:sp>
        <p:nvSpPr>
          <p:cNvPr id="19" name="TextBox 18">
            <a:extLst>
              <a:ext uri="{FF2B5EF4-FFF2-40B4-BE49-F238E27FC236}">
                <a16:creationId xmlns:a16="http://schemas.microsoft.com/office/drawing/2014/main" id="{B8277362-A457-3E6A-F93C-169DCF9844E2}"/>
              </a:ext>
            </a:extLst>
          </p:cNvPr>
          <p:cNvSpPr txBox="1"/>
          <p:nvPr/>
        </p:nvSpPr>
        <p:spPr>
          <a:xfrm>
            <a:off x="10496558" y="2905518"/>
            <a:ext cx="670376" cy="369332"/>
          </a:xfrm>
          <a:prstGeom prst="rect">
            <a:avLst/>
          </a:prstGeom>
          <a:noFill/>
        </p:spPr>
        <p:txBody>
          <a:bodyPr wrap="none" rtlCol="0">
            <a:spAutoFit/>
          </a:bodyPr>
          <a:lstStyle/>
          <a:p>
            <a:r>
              <a:rPr lang="en-CN" dirty="0">
                <a:solidFill>
                  <a:srgbClr val="C00000"/>
                </a:solidFill>
                <a:latin typeface="Microsoft YaHei" panose="020B0503020204020204" pitchFamily="34" charset="-122"/>
                <a:ea typeface="Microsoft YaHei" panose="020B0503020204020204" pitchFamily="34" charset="-122"/>
              </a:rPr>
              <a:t>不治</a:t>
            </a:r>
          </a:p>
        </p:txBody>
      </p:sp>
    </p:spTree>
    <p:extLst>
      <p:ext uri="{BB962C8B-B14F-4D97-AF65-F5344CB8AC3E}">
        <p14:creationId xmlns:p14="http://schemas.microsoft.com/office/powerpoint/2010/main" val="3007440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4A6A-AB96-B453-9FC9-1001F57B6E80}"/>
              </a:ext>
            </a:extLst>
          </p:cNvPr>
          <p:cNvSpPr>
            <a:spLocks noGrp="1"/>
          </p:cNvSpPr>
          <p:nvPr>
            <p:ph type="title"/>
          </p:nvPr>
        </p:nvSpPr>
        <p:spPr/>
        <p:txBody>
          <a:bodyPr/>
          <a:lstStyle/>
          <a:p>
            <a:r>
              <a:rPr lang="en-US" altLang="zh-CN" dirty="0"/>
              <a:t>Table</a:t>
            </a:r>
            <a:r>
              <a:rPr lang="zh-CN" altLang="en-US" dirty="0"/>
              <a:t> </a:t>
            </a:r>
            <a:r>
              <a:rPr lang="en-US" altLang="zh-CN" dirty="0"/>
              <a:t>of</a:t>
            </a:r>
            <a:r>
              <a:rPr lang="zh-CN" altLang="en-US" dirty="0"/>
              <a:t> </a:t>
            </a:r>
            <a:r>
              <a:rPr lang="en-US" altLang="zh-CN" dirty="0"/>
              <a:t>contents</a:t>
            </a:r>
            <a:endParaRPr lang="en-CN" dirty="0"/>
          </a:p>
        </p:txBody>
      </p:sp>
      <p:sp>
        <p:nvSpPr>
          <p:cNvPr id="3" name="Content Placeholder 2">
            <a:extLst>
              <a:ext uri="{FF2B5EF4-FFF2-40B4-BE49-F238E27FC236}">
                <a16:creationId xmlns:a16="http://schemas.microsoft.com/office/drawing/2014/main" id="{8E6C47D0-7391-F024-ACC0-A9DC7AC8C511}"/>
              </a:ext>
            </a:extLst>
          </p:cNvPr>
          <p:cNvSpPr>
            <a:spLocks noGrp="1"/>
          </p:cNvSpPr>
          <p:nvPr>
            <p:ph idx="1"/>
          </p:nvPr>
        </p:nvSpPr>
        <p:spPr/>
        <p:txBody>
          <a:bodyPr/>
          <a:lstStyle/>
          <a:p>
            <a:r>
              <a:rPr lang="en-US" altLang="zh-CN" dirty="0"/>
              <a:t>Our</a:t>
            </a:r>
            <a:r>
              <a:rPr lang="zh-CN" altLang="en-US" dirty="0"/>
              <a:t> </a:t>
            </a:r>
            <a:r>
              <a:rPr lang="en-US" altLang="zh-CN" dirty="0"/>
              <a:t>research</a:t>
            </a:r>
            <a:r>
              <a:rPr lang="zh-CN" altLang="en-US" dirty="0"/>
              <a:t> </a:t>
            </a:r>
            <a:r>
              <a:rPr lang="en-US" altLang="zh-CN" dirty="0"/>
              <a:t>in</a:t>
            </a:r>
            <a:r>
              <a:rPr lang="zh-CN" altLang="en-US" dirty="0"/>
              <a:t> </a:t>
            </a:r>
            <a:r>
              <a:rPr lang="en-US" altLang="zh-CN" dirty="0"/>
              <a:t>a</a:t>
            </a:r>
            <a:r>
              <a:rPr lang="zh-CN" altLang="en-US" dirty="0"/>
              <a:t> </a:t>
            </a:r>
            <a:r>
              <a:rPr lang="en-US" altLang="zh-CN" dirty="0"/>
              <a:t>glance</a:t>
            </a:r>
          </a:p>
          <a:p>
            <a:r>
              <a:rPr lang="en-US" altLang="zh-CN" dirty="0"/>
              <a:t>Data</a:t>
            </a:r>
            <a:r>
              <a:rPr lang="zh-CN" altLang="en-US" dirty="0"/>
              <a:t> </a:t>
            </a:r>
            <a:r>
              <a:rPr lang="en-US" altLang="zh-CN" dirty="0"/>
              <a:t>analysis</a:t>
            </a:r>
            <a:r>
              <a:rPr lang="zh-CN" altLang="en-US" dirty="0"/>
              <a:t> </a:t>
            </a:r>
            <a:r>
              <a:rPr lang="en-US" altLang="zh-CN" dirty="0"/>
              <a:t>and</a:t>
            </a:r>
            <a:r>
              <a:rPr lang="zh-CN" altLang="en-US" dirty="0"/>
              <a:t> </a:t>
            </a:r>
            <a:r>
              <a:rPr lang="en-US" altLang="zh-CN" dirty="0"/>
              <a:t>visualization</a:t>
            </a:r>
            <a:r>
              <a:rPr lang="zh-CN" altLang="en-US" dirty="0"/>
              <a:t> </a:t>
            </a:r>
            <a:r>
              <a:rPr lang="en-US" altLang="zh-CN" dirty="0"/>
              <a:t>using</a:t>
            </a:r>
            <a:r>
              <a:rPr lang="zh-CN" altLang="en-US" dirty="0"/>
              <a:t> </a:t>
            </a:r>
            <a:r>
              <a:rPr lang="en-US" altLang="zh-CN" b="1" dirty="0"/>
              <a:t>R</a:t>
            </a:r>
          </a:p>
          <a:p>
            <a:pPr lvl="1"/>
            <a:r>
              <a:rPr lang="en-US" altLang="zh-CN" dirty="0"/>
              <a:t>R</a:t>
            </a:r>
            <a:r>
              <a:rPr lang="zh-CN" altLang="en-US" dirty="0"/>
              <a:t> </a:t>
            </a:r>
            <a:r>
              <a:rPr lang="en-US" altLang="zh-CN" dirty="0"/>
              <a:t>basics</a:t>
            </a:r>
          </a:p>
          <a:p>
            <a:pPr lvl="1"/>
            <a:r>
              <a:rPr lang="en-US" altLang="zh-CN" dirty="0"/>
              <a:t>Data</a:t>
            </a:r>
            <a:r>
              <a:rPr lang="zh-CN" altLang="en-US" dirty="0"/>
              <a:t> </a:t>
            </a:r>
            <a:r>
              <a:rPr lang="en-US" altLang="zh-CN" dirty="0"/>
              <a:t>processing</a:t>
            </a:r>
          </a:p>
          <a:p>
            <a:pPr lvl="1"/>
            <a:r>
              <a:rPr lang="en-US" altLang="zh-CN" b="1" dirty="0"/>
              <a:t>Data</a:t>
            </a:r>
            <a:r>
              <a:rPr lang="zh-CN" altLang="en-US" b="1" dirty="0"/>
              <a:t> </a:t>
            </a:r>
            <a:r>
              <a:rPr lang="en-US" altLang="zh-CN" b="1" dirty="0"/>
              <a:t>visualization</a:t>
            </a:r>
          </a:p>
          <a:p>
            <a:pPr lvl="1"/>
            <a:r>
              <a:rPr lang="en-US" altLang="zh-CN" b="1" dirty="0"/>
              <a:t>Machine</a:t>
            </a:r>
            <a:r>
              <a:rPr lang="zh-CN" altLang="en-US" b="1" dirty="0"/>
              <a:t> </a:t>
            </a:r>
            <a:r>
              <a:rPr lang="en-US" altLang="zh-CN" b="1" dirty="0"/>
              <a:t>learning</a:t>
            </a:r>
          </a:p>
          <a:p>
            <a:pPr lvl="1"/>
            <a:r>
              <a:rPr lang="en-US" altLang="zh-CN" b="1" dirty="0"/>
              <a:t>Deep</a:t>
            </a:r>
            <a:r>
              <a:rPr lang="zh-CN" altLang="en-US" b="1" dirty="0"/>
              <a:t> </a:t>
            </a:r>
            <a:r>
              <a:rPr lang="en-US" altLang="zh-CN" b="1" dirty="0"/>
              <a:t>learning</a:t>
            </a:r>
            <a:endParaRPr lang="en-CN" b="1" dirty="0"/>
          </a:p>
        </p:txBody>
      </p:sp>
      <p:sp>
        <p:nvSpPr>
          <p:cNvPr id="4" name="Date Placeholder 3">
            <a:extLst>
              <a:ext uri="{FF2B5EF4-FFF2-40B4-BE49-F238E27FC236}">
                <a16:creationId xmlns:a16="http://schemas.microsoft.com/office/drawing/2014/main" id="{39763686-C41A-0CD9-2652-216D2B7452DA}"/>
              </a:ext>
            </a:extLst>
          </p:cNvPr>
          <p:cNvSpPr>
            <a:spLocks noGrp="1"/>
          </p:cNvSpPr>
          <p:nvPr>
            <p:ph type="dt" sz="half" idx="10"/>
          </p:nvPr>
        </p:nvSpPr>
        <p:spPr/>
        <p:txBody>
          <a:bodyPr/>
          <a:lstStyle/>
          <a:p>
            <a:fld id="{6B0DFC64-83EB-CE41-BEF1-7DD96B7A902E}" type="datetime3">
              <a:rPr lang="en-US" smtClean="0"/>
              <a:t>5 April 2023</a:t>
            </a:fld>
            <a:endParaRPr lang="en-US" dirty="0"/>
          </a:p>
        </p:txBody>
      </p:sp>
      <p:sp>
        <p:nvSpPr>
          <p:cNvPr id="5" name="Footer Placeholder 4">
            <a:extLst>
              <a:ext uri="{FF2B5EF4-FFF2-40B4-BE49-F238E27FC236}">
                <a16:creationId xmlns:a16="http://schemas.microsoft.com/office/drawing/2014/main" id="{231FA022-A5C7-D80B-12B1-54C5C0FD33A2}"/>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0389E3D2-FD3C-5B46-952D-B8A12395F2A5}"/>
              </a:ext>
            </a:extLst>
          </p:cNvPr>
          <p:cNvSpPr>
            <a:spLocks noGrp="1"/>
          </p:cNvSpPr>
          <p:nvPr>
            <p:ph type="sldNum" sz="quarter" idx="12"/>
          </p:nvPr>
        </p:nvSpPr>
        <p:spPr/>
        <p:txBody>
          <a:bodyPr/>
          <a:lstStyle/>
          <a:p>
            <a:fld id="{7DFF1429-2141-5645-B647-B731C9EA6849}" type="slidenum">
              <a:rPr lang="en-US" smtClean="0"/>
              <a:t>2</a:t>
            </a:fld>
            <a:endParaRPr lang="en-US"/>
          </a:p>
        </p:txBody>
      </p:sp>
      <p:pic>
        <p:nvPicPr>
          <p:cNvPr id="1026" name="Picture 2" descr="Amazon.com: R for Data Science: Import, Tidy, Transform, Visualize, and  Model Data: 9781491910399: Grolemund, Garrett, Wickham, Hadley: Books">
            <a:extLst>
              <a:ext uri="{FF2B5EF4-FFF2-40B4-BE49-F238E27FC236}">
                <a16:creationId xmlns:a16="http://schemas.microsoft.com/office/drawing/2014/main" id="{229CDF10-7615-7D2C-B36F-5B9723EF0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903" y="3093002"/>
            <a:ext cx="1728875" cy="25924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gplot2: Elegant Graphics for Data Analysis (Use R!): Wickham, Hadley:  9780387981406: Amazon.com: Books">
            <a:extLst>
              <a:ext uri="{FF2B5EF4-FFF2-40B4-BE49-F238E27FC236}">
                <a16:creationId xmlns:a16="http://schemas.microsoft.com/office/drawing/2014/main" id="{8CF3E24F-B87F-041C-FA6F-39F2EB280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074" y="3093001"/>
            <a:ext cx="1713873" cy="25924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ep Learning with R">
            <a:extLst>
              <a:ext uri="{FF2B5EF4-FFF2-40B4-BE49-F238E27FC236}">
                <a16:creationId xmlns:a16="http://schemas.microsoft.com/office/drawing/2014/main" id="{4B0A25A8-C036-D52B-1C95-2948C3D92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6244" y="3094826"/>
            <a:ext cx="2061676" cy="259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959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EAE5-7F24-1F79-9B12-9D27241A04A7}"/>
              </a:ext>
            </a:extLst>
          </p:cNvPr>
          <p:cNvSpPr>
            <a:spLocks noGrp="1"/>
          </p:cNvSpPr>
          <p:nvPr>
            <p:ph type="title"/>
          </p:nvPr>
        </p:nvSpPr>
        <p:spPr/>
        <p:txBody>
          <a:bodyPr/>
          <a:lstStyle/>
          <a:p>
            <a:r>
              <a:rPr lang="en-US" altLang="zh-CN" dirty="0">
                <a:solidFill>
                  <a:schemeClr val="tx1"/>
                </a:solidFill>
                <a:latin typeface="Calibri" panose="020F0502020204030204" pitchFamily="34" charset="0"/>
                <a:cs typeface="Calibri" panose="020F0502020204030204" pitchFamily="34" charset="0"/>
              </a:rPr>
              <a:t>What</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is</a:t>
            </a:r>
            <a:r>
              <a:rPr lang="zh-CN" altLang="en-US" dirty="0">
                <a:solidFill>
                  <a:schemeClr val="tx1"/>
                </a:solidFill>
                <a:latin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cs typeface="Calibri" panose="020F0502020204030204" pitchFamily="34" charset="0"/>
              </a:rPr>
              <a:t>next??</a:t>
            </a:r>
            <a:endParaRPr lang="en-US" dirty="0">
              <a:solidFill>
                <a:schemeClr val="tx1"/>
              </a:solidFill>
            </a:endParaRPr>
          </a:p>
        </p:txBody>
      </p:sp>
      <p:sp>
        <p:nvSpPr>
          <p:cNvPr id="3" name="Content Placeholder 2">
            <a:extLst>
              <a:ext uri="{FF2B5EF4-FFF2-40B4-BE49-F238E27FC236}">
                <a16:creationId xmlns:a16="http://schemas.microsoft.com/office/drawing/2014/main" id="{8CC8AD4B-845E-C9ED-244A-8E476ACF3793}"/>
              </a:ext>
            </a:extLst>
          </p:cNvPr>
          <p:cNvSpPr>
            <a:spLocks noGrp="1"/>
          </p:cNvSpPr>
          <p:nvPr>
            <p:ph idx="1"/>
          </p:nvPr>
        </p:nvSpPr>
        <p:spPr/>
        <p:txBody>
          <a:bodyPr/>
          <a:lstStyle/>
          <a:p>
            <a:r>
              <a:rPr lang="en-US" dirty="0" err="1"/>
              <a:t>动物实验</a:t>
            </a:r>
            <a:r>
              <a:rPr lang="zh-CN" altLang="en-US" dirty="0"/>
              <a:t> </a:t>
            </a:r>
            <a:r>
              <a:rPr lang="en-US" altLang="zh-CN" dirty="0">
                <a:sym typeface="Wingdings" pitchFamily="2" charset="2"/>
              </a:rPr>
              <a:t></a:t>
            </a:r>
            <a:r>
              <a:rPr lang="zh-CN" altLang="en-US" dirty="0">
                <a:sym typeface="Wingdings" pitchFamily="2" charset="2"/>
              </a:rPr>
              <a:t> 人体试验</a:t>
            </a:r>
            <a:endParaRPr lang="en-US" dirty="0"/>
          </a:p>
        </p:txBody>
      </p:sp>
      <p:sp>
        <p:nvSpPr>
          <p:cNvPr id="4" name="Date Placeholder 3">
            <a:extLst>
              <a:ext uri="{FF2B5EF4-FFF2-40B4-BE49-F238E27FC236}">
                <a16:creationId xmlns:a16="http://schemas.microsoft.com/office/drawing/2014/main" id="{AE7DA63D-4F96-1F64-DBF4-B77DE7F68B1F}"/>
              </a:ext>
            </a:extLst>
          </p:cNvPr>
          <p:cNvSpPr>
            <a:spLocks noGrp="1"/>
          </p:cNvSpPr>
          <p:nvPr>
            <p:ph type="dt" sz="half" idx="10"/>
          </p:nvPr>
        </p:nvSpPr>
        <p:spPr/>
        <p:txBody>
          <a:bodyPr/>
          <a:lstStyle/>
          <a:p>
            <a:fld id="{E0268DDF-548A-E944-A0E5-C79A0E51ED34}" type="datetime3">
              <a:rPr lang="en-US" smtClean="0"/>
              <a:t>5 April 2023</a:t>
            </a:fld>
            <a:endParaRPr lang="en-US" dirty="0"/>
          </a:p>
        </p:txBody>
      </p:sp>
      <p:sp>
        <p:nvSpPr>
          <p:cNvPr id="5" name="Footer Placeholder 4">
            <a:extLst>
              <a:ext uri="{FF2B5EF4-FFF2-40B4-BE49-F238E27FC236}">
                <a16:creationId xmlns:a16="http://schemas.microsoft.com/office/drawing/2014/main" id="{0F626421-9E81-EBCC-E87C-E90186520FE0}"/>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60042341-515F-97D4-6ACC-3BFD58F259AA}"/>
              </a:ext>
            </a:extLst>
          </p:cNvPr>
          <p:cNvSpPr>
            <a:spLocks noGrp="1"/>
          </p:cNvSpPr>
          <p:nvPr>
            <p:ph type="sldNum" sz="quarter" idx="12"/>
          </p:nvPr>
        </p:nvSpPr>
        <p:spPr/>
        <p:txBody>
          <a:bodyPr/>
          <a:lstStyle/>
          <a:p>
            <a:fld id="{7DFF1429-2141-5645-B647-B731C9EA6849}" type="slidenum">
              <a:rPr lang="en-US" smtClean="0"/>
              <a:t>20</a:t>
            </a:fld>
            <a:endParaRPr lang="en-US"/>
          </a:p>
        </p:txBody>
      </p:sp>
      <p:pic>
        <p:nvPicPr>
          <p:cNvPr id="20" name="Picture 19">
            <a:extLst>
              <a:ext uri="{FF2B5EF4-FFF2-40B4-BE49-F238E27FC236}">
                <a16:creationId xmlns:a16="http://schemas.microsoft.com/office/drawing/2014/main" id="{66269D02-D39A-3E6B-C8FB-5ABA4C3413E8}"/>
              </a:ext>
            </a:extLst>
          </p:cNvPr>
          <p:cNvPicPr>
            <a:picLocks noChangeAspect="1"/>
          </p:cNvPicPr>
          <p:nvPr/>
        </p:nvPicPr>
        <p:blipFill>
          <a:blip r:embed="rId2"/>
          <a:stretch>
            <a:fillRect/>
          </a:stretch>
        </p:blipFill>
        <p:spPr>
          <a:xfrm>
            <a:off x="890287" y="1828478"/>
            <a:ext cx="7772400" cy="3964974"/>
          </a:xfrm>
          <a:prstGeom prst="rect">
            <a:avLst/>
          </a:prstGeom>
        </p:spPr>
      </p:pic>
    </p:spTree>
    <p:extLst>
      <p:ext uri="{BB962C8B-B14F-4D97-AF65-F5344CB8AC3E}">
        <p14:creationId xmlns:p14="http://schemas.microsoft.com/office/powerpoint/2010/main" val="1340888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8324-0411-6707-C2BE-E75200387681}"/>
              </a:ext>
            </a:extLst>
          </p:cNvPr>
          <p:cNvSpPr>
            <a:spLocks noGrp="1"/>
          </p:cNvSpPr>
          <p:nvPr>
            <p:ph type="title"/>
          </p:nvPr>
        </p:nvSpPr>
        <p:spPr/>
        <p:txBody>
          <a:bodyPr/>
          <a:lstStyle/>
          <a:p>
            <a:r>
              <a:rPr lang="en-US" dirty="0" err="1">
                <a:solidFill>
                  <a:srgbClr val="C00000"/>
                </a:solidFill>
              </a:rPr>
              <a:t>术后恢复</a:t>
            </a:r>
            <a:r>
              <a:rPr lang="en-US" dirty="0" err="1"/>
              <a:t>与</a:t>
            </a:r>
            <a:r>
              <a:rPr lang="en-US" dirty="0" err="1">
                <a:solidFill>
                  <a:srgbClr val="C00000"/>
                </a:solidFill>
              </a:rPr>
              <a:t>长期生存</a:t>
            </a:r>
            <a:r>
              <a:rPr lang="en-US" dirty="0" err="1"/>
              <a:t>率显著相关</a:t>
            </a:r>
            <a:endParaRPr lang="en-US" dirty="0"/>
          </a:p>
        </p:txBody>
      </p:sp>
      <p:pic>
        <p:nvPicPr>
          <p:cNvPr id="8" name="Content Placeholder 7">
            <a:extLst>
              <a:ext uri="{FF2B5EF4-FFF2-40B4-BE49-F238E27FC236}">
                <a16:creationId xmlns:a16="http://schemas.microsoft.com/office/drawing/2014/main" id="{B98774E3-877C-53E3-EC9A-4884F2B50EDB}"/>
              </a:ext>
            </a:extLst>
          </p:cNvPr>
          <p:cNvPicPr>
            <a:picLocks noGrp="1" noChangeAspect="1"/>
          </p:cNvPicPr>
          <p:nvPr>
            <p:ph idx="1"/>
          </p:nvPr>
        </p:nvPicPr>
        <p:blipFill>
          <a:blip r:embed="rId2"/>
          <a:stretch>
            <a:fillRect/>
          </a:stretch>
        </p:blipFill>
        <p:spPr>
          <a:xfrm>
            <a:off x="583535" y="858360"/>
            <a:ext cx="6534533" cy="4233566"/>
          </a:xfrm>
        </p:spPr>
      </p:pic>
      <p:sp>
        <p:nvSpPr>
          <p:cNvPr id="4" name="Date Placeholder 3">
            <a:extLst>
              <a:ext uri="{FF2B5EF4-FFF2-40B4-BE49-F238E27FC236}">
                <a16:creationId xmlns:a16="http://schemas.microsoft.com/office/drawing/2014/main" id="{8C27B282-6175-6F8B-7446-D77CAE244F15}"/>
              </a:ext>
            </a:extLst>
          </p:cNvPr>
          <p:cNvSpPr>
            <a:spLocks noGrp="1"/>
          </p:cNvSpPr>
          <p:nvPr>
            <p:ph type="dt" sz="half" idx="10"/>
          </p:nvPr>
        </p:nvSpPr>
        <p:spPr/>
        <p:txBody>
          <a:bodyPr/>
          <a:lstStyle/>
          <a:p>
            <a:fld id="{CEF96A83-D4FE-0C4C-B3EC-D45CF8A0CC8D}" type="datetime3">
              <a:rPr lang="en-US" smtClean="0"/>
              <a:t>5 April 2023</a:t>
            </a:fld>
            <a:endParaRPr lang="en-US" dirty="0"/>
          </a:p>
        </p:txBody>
      </p:sp>
      <p:sp>
        <p:nvSpPr>
          <p:cNvPr id="5" name="Footer Placeholder 4">
            <a:extLst>
              <a:ext uri="{FF2B5EF4-FFF2-40B4-BE49-F238E27FC236}">
                <a16:creationId xmlns:a16="http://schemas.microsoft.com/office/drawing/2014/main" id="{B0EDA011-C0F7-9E65-67A0-B3A9227DE07C}"/>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B3C9BAE9-EF33-E4B5-9BAB-D0B7B7557FF6}"/>
              </a:ext>
            </a:extLst>
          </p:cNvPr>
          <p:cNvSpPr>
            <a:spLocks noGrp="1"/>
          </p:cNvSpPr>
          <p:nvPr>
            <p:ph type="sldNum" sz="quarter" idx="12"/>
          </p:nvPr>
        </p:nvSpPr>
        <p:spPr/>
        <p:txBody>
          <a:bodyPr/>
          <a:lstStyle/>
          <a:p>
            <a:fld id="{7DFF1429-2141-5645-B647-B731C9EA6849}" type="slidenum">
              <a:rPr lang="en-US" smtClean="0"/>
              <a:t>21</a:t>
            </a:fld>
            <a:endParaRPr lang="en-US"/>
          </a:p>
        </p:txBody>
      </p:sp>
      <p:sp>
        <p:nvSpPr>
          <p:cNvPr id="10" name="矩形 46">
            <a:extLst>
              <a:ext uri="{FF2B5EF4-FFF2-40B4-BE49-F238E27FC236}">
                <a16:creationId xmlns:a16="http://schemas.microsoft.com/office/drawing/2014/main" id="{DF55BE21-0E9C-83A5-69B0-2FCBA5289B5F}"/>
              </a:ext>
            </a:extLst>
          </p:cNvPr>
          <p:cNvSpPr/>
          <p:nvPr/>
        </p:nvSpPr>
        <p:spPr>
          <a:xfrm>
            <a:off x="7144439" y="6027003"/>
            <a:ext cx="2791405" cy="584775"/>
          </a:xfrm>
          <a:prstGeom prst="rect">
            <a:avLst/>
          </a:prstGeom>
        </p:spPr>
        <p:txBody>
          <a:bodyPr wrap="none">
            <a:spAutoFit/>
          </a:bodyPr>
          <a:lstStyle/>
          <a:p>
            <a:r>
              <a:rPr lang="en-US" altLang="zh-CN" sz="1600" i="1" dirty="0">
                <a:latin typeface="Microsoft YaHei" panose="020B0503020204020204" pitchFamily="34" charset="-122"/>
                <a:ea typeface="Microsoft YaHei" panose="020B0503020204020204" pitchFamily="34" charset="-122"/>
              </a:rPr>
              <a:t>Results from Collaborators</a:t>
            </a:r>
          </a:p>
          <a:p>
            <a:r>
              <a:rPr lang="en-US" altLang="zh-CN" sz="1600" b="1" i="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U</a:t>
            </a:r>
            <a:r>
              <a:rPr lang="en-CN" altLang="zh-CN" sz="1600" b="1" i="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n</a:t>
            </a:r>
            <a:r>
              <a:rPr lang="en-US" altLang="zh-CN" sz="1600" b="1" i="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der</a:t>
            </a:r>
            <a:r>
              <a:rPr lang="zh-CN" altLang="en-US" sz="1600" b="1" i="1"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 </a:t>
            </a:r>
            <a:r>
              <a:rPr lang="en-US" altLang="zh-CN" sz="1600" b="1" i="1">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revision</a:t>
            </a:r>
            <a:endParaRPr lang="zh-CN" altLang="en-US" sz="1600" dirty="0">
              <a:solidFill>
                <a:schemeClr val="tx1">
                  <a:lumMod val="50000"/>
                  <a:lumOff val="50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 name="TextBox 11">
            <a:extLst>
              <a:ext uri="{FF2B5EF4-FFF2-40B4-BE49-F238E27FC236}">
                <a16:creationId xmlns:a16="http://schemas.microsoft.com/office/drawing/2014/main" id="{1CB27E0A-BF24-2DD5-920E-A670F2CBCE02}"/>
              </a:ext>
            </a:extLst>
          </p:cNvPr>
          <p:cNvSpPr txBox="1"/>
          <p:nvPr/>
        </p:nvSpPr>
        <p:spPr>
          <a:xfrm>
            <a:off x="583535" y="5066851"/>
            <a:ext cx="9597592" cy="951351"/>
          </a:xfrm>
          <a:prstGeom prst="rect">
            <a:avLst/>
          </a:prstGeom>
          <a:noFill/>
        </p:spPr>
        <p:txBody>
          <a:bodyPr wrap="square">
            <a:spAutoFit/>
          </a:bodyPr>
          <a:lstStyle/>
          <a:p>
            <a:pPr algn="just">
              <a:lnSpc>
                <a:spcPct val="150000"/>
              </a:lnSpc>
              <a:spcBef>
                <a:spcPts val="600"/>
              </a:spcBef>
              <a:spcAft>
                <a:spcPts val="600"/>
              </a:spcAft>
            </a:pPr>
            <a:r>
              <a:rPr lang="zh-CN" altLang="en-US" sz="1800" b="0" kern="0" dirty="0">
                <a:latin typeface="微软雅黑" panose="020B0503020204020204" pitchFamily="34" charset="-122"/>
                <a:ea typeface="微软雅黑" panose="020B0503020204020204" pitchFamily="34" charset="-122"/>
                <a:cs typeface="Arial" panose="020B0604020202020204" pitchFamily="34" charset="0"/>
              </a:rPr>
              <a:t>回顾性数据分析表明第五天的术后恢复与否与长期生存率显著相关</a:t>
            </a:r>
            <a:r>
              <a:rPr lang="en-US" altLang="zh-CN" sz="1800" b="0" kern="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b="0" kern="0" dirty="0">
                <a:latin typeface="微软雅黑" panose="020B0503020204020204" pitchFamily="34" charset="-122"/>
                <a:ea typeface="微软雅黑" panose="020B0503020204020204" pitchFamily="34" charset="-122"/>
                <a:cs typeface="Arial" panose="020B0604020202020204" pitchFamily="34" charset="0"/>
              </a:rPr>
              <a:t>三年</a:t>
            </a:r>
            <a:r>
              <a:rPr lang="en-US" altLang="zh-CN" sz="1800" b="0" kern="0" dirty="0">
                <a:latin typeface="微软雅黑" panose="020B0503020204020204" pitchFamily="34" charset="-122"/>
                <a:ea typeface="微软雅黑" panose="020B0503020204020204" pitchFamily="34" charset="-122"/>
                <a:cs typeface="Arial" panose="020B0604020202020204" pitchFamily="34" charset="0"/>
              </a:rPr>
              <a:t>OS)</a:t>
            </a:r>
            <a:r>
              <a:rPr lang="zh-CN" altLang="en-US" sz="1800" b="0" kern="0" dirty="0">
                <a:latin typeface="微软雅黑" panose="020B0503020204020204" pitchFamily="34" charset="-122"/>
                <a:ea typeface="微软雅黑" panose="020B0503020204020204" pitchFamily="34" charset="-122"/>
                <a:cs typeface="Arial" panose="020B0604020202020204" pitchFamily="34" charset="0"/>
              </a:rPr>
              <a:t> （左）</a:t>
            </a:r>
          </a:p>
          <a:p>
            <a:pPr>
              <a:lnSpc>
                <a:spcPct val="150000"/>
              </a:lnSpc>
            </a:pPr>
            <a:r>
              <a:rPr lang="zh-CN" altLang="en-US" sz="1800" b="0" kern="0" dirty="0">
                <a:latin typeface="微软雅黑" panose="020B0503020204020204" pitchFamily="34" charset="-122"/>
                <a:ea typeface="微软雅黑" panose="020B0503020204020204" pitchFamily="34" charset="-122"/>
                <a:cs typeface="Arial" panose="020B0604020202020204" pitchFamily="34" charset="0"/>
              </a:rPr>
              <a:t>前瞻性数据分析也表明第五天的术后恢复与否与长期生存率显著相关</a:t>
            </a:r>
            <a:r>
              <a:rPr lang="en-US" altLang="zh-CN" sz="1800" b="0" kern="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b="0" kern="0" dirty="0">
                <a:latin typeface="微软雅黑" panose="020B0503020204020204" pitchFamily="34" charset="-122"/>
                <a:ea typeface="微软雅黑" panose="020B0503020204020204" pitchFamily="34" charset="-122"/>
                <a:cs typeface="Arial" panose="020B0604020202020204" pitchFamily="34" charset="0"/>
              </a:rPr>
              <a:t>两年</a:t>
            </a:r>
            <a:r>
              <a:rPr lang="en-US" altLang="zh-CN" sz="1800" b="0" kern="0" dirty="0">
                <a:latin typeface="微软雅黑" panose="020B0503020204020204" pitchFamily="34" charset="-122"/>
                <a:ea typeface="微软雅黑" panose="020B0503020204020204" pitchFamily="34" charset="-122"/>
                <a:cs typeface="Arial" panose="020B0604020202020204" pitchFamily="34" charset="0"/>
              </a:rPr>
              <a:t>OS)</a:t>
            </a:r>
            <a:r>
              <a:rPr lang="zh-CN" altLang="en-US" sz="1800" b="0" kern="0" dirty="0">
                <a:latin typeface="微软雅黑" panose="020B0503020204020204" pitchFamily="34" charset="-122"/>
                <a:ea typeface="微软雅黑" panose="020B0503020204020204" pitchFamily="34" charset="-122"/>
                <a:cs typeface="Arial" panose="020B0604020202020204" pitchFamily="34" charset="0"/>
              </a:rPr>
              <a:t> （右）</a:t>
            </a:r>
            <a:endParaRPr lang="en-US" altLang="zh-CN" sz="1800" b="0" kern="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14" name="Picture 13">
            <a:extLst>
              <a:ext uri="{FF2B5EF4-FFF2-40B4-BE49-F238E27FC236}">
                <a16:creationId xmlns:a16="http://schemas.microsoft.com/office/drawing/2014/main" id="{DE4F5581-C806-9C1D-1250-84C8DB8811CE}"/>
              </a:ext>
            </a:extLst>
          </p:cNvPr>
          <p:cNvPicPr>
            <a:picLocks noChangeAspect="1"/>
          </p:cNvPicPr>
          <p:nvPr/>
        </p:nvPicPr>
        <p:blipFill>
          <a:blip r:embed="rId3"/>
          <a:stretch>
            <a:fillRect/>
          </a:stretch>
        </p:blipFill>
        <p:spPr>
          <a:xfrm>
            <a:off x="7302500" y="816635"/>
            <a:ext cx="3825748" cy="4424456"/>
          </a:xfrm>
          <a:prstGeom prst="rect">
            <a:avLst/>
          </a:prstGeom>
        </p:spPr>
      </p:pic>
    </p:spTree>
    <p:extLst>
      <p:ext uri="{BB962C8B-B14F-4D97-AF65-F5344CB8AC3E}">
        <p14:creationId xmlns:p14="http://schemas.microsoft.com/office/powerpoint/2010/main" val="1955241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8AC6-EF9E-CB2D-2FC7-56F20A94C88B}"/>
              </a:ext>
            </a:extLst>
          </p:cNvPr>
          <p:cNvSpPr>
            <a:spLocks noGrp="1"/>
          </p:cNvSpPr>
          <p:nvPr>
            <p:ph type="title"/>
          </p:nvPr>
        </p:nvSpPr>
        <p:spPr/>
        <p:txBody>
          <a:bodyPr/>
          <a:lstStyle/>
          <a:p>
            <a:r>
              <a:rPr lang="en-US" dirty="0" err="1">
                <a:solidFill>
                  <a:srgbClr val="C00000"/>
                </a:solidFill>
              </a:rPr>
              <a:t>肠道菌群分析</a:t>
            </a:r>
            <a:r>
              <a:rPr lang="en-US" dirty="0" err="1"/>
              <a:t>鉴定一株</a:t>
            </a:r>
            <a:r>
              <a:rPr lang="en-US" dirty="0" err="1">
                <a:solidFill>
                  <a:srgbClr val="00B050"/>
                </a:solidFill>
              </a:rPr>
              <a:t>恢复组</a:t>
            </a:r>
            <a:r>
              <a:rPr lang="en-US" dirty="0" err="1"/>
              <a:t>富集菌</a:t>
            </a:r>
            <a:endParaRPr lang="en-US" dirty="0"/>
          </a:p>
        </p:txBody>
      </p:sp>
      <p:pic>
        <p:nvPicPr>
          <p:cNvPr id="8" name="Content Placeholder 7">
            <a:extLst>
              <a:ext uri="{FF2B5EF4-FFF2-40B4-BE49-F238E27FC236}">
                <a16:creationId xmlns:a16="http://schemas.microsoft.com/office/drawing/2014/main" id="{68200FEA-B37F-0FBA-DFA7-569797B6E57D}"/>
              </a:ext>
            </a:extLst>
          </p:cNvPr>
          <p:cNvPicPr>
            <a:picLocks noGrp="1" noChangeAspect="1"/>
          </p:cNvPicPr>
          <p:nvPr>
            <p:ph idx="1"/>
          </p:nvPr>
        </p:nvPicPr>
        <p:blipFill>
          <a:blip r:embed="rId2"/>
          <a:stretch>
            <a:fillRect/>
          </a:stretch>
        </p:blipFill>
        <p:spPr>
          <a:xfrm>
            <a:off x="615393" y="984822"/>
            <a:ext cx="5101013" cy="5287962"/>
          </a:xfrm>
        </p:spPr>
      </p:pic>
      <p:sp>
        <p:nvSpPr>
          <p:cNvPr id="4" name="Date Placeholder 3">
            <a:extLst>
              <a:ext uri="{FF2B5EF4-FFF2-40B4-BE49-F238E27FC236}">
                <a16:creationId xmlns:a16="http://schemas.microsoft.com/office/drawing/2014/main" id="{21856699-D711-E8C9-8092-BA420F2D8C5C}"/>
              </a:ext>
            </a:extLst>
          </p:cNvPr>
          <p:cNvSpPr>
            <a:spLocks noGrp="1"/>
          </p:cNvSpPr>
          <p:nvPr>
            <p:ph type="dt" sz="half" idx="10"/>
          </p:nvPr>
        </p:nvSpPr>
        <p:spPr/>
        <p:txBody>
          <a:bodyPr/>
          <a:lstStyle/>
          <a:p>
            <a:fld id="{97D2B816-92F6-084B-9EF9-89A68A040646}" type="datetime3">
              <a:rPr lang="en-US" smtClean="0"/>
              <a:t>5 April 2023</a:t>
            </a:fld>
            <a:endParaRPr lang="en-US" dirty="0"/>
          </a:p>
        </p:txBody>
      </p:sp>
      <p:sp>
        <p:nvSpPr>
          <p:cNvPr id="5" name="Footer Placeholder 4">
            <a:extLst>
              <a:ext uri="{FF2B5EF4-FFF2-40B4-BE49-F238E27FC236}">
                <a16:creationId xmlns:a16="http://schemas.microsoft.com/office/drawing/2014/main" id="{6A8E0121-5CAA-301E-9D50-3D1C3BD26DDC}"/>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724BB621-6718-C050-8FC1-4AB0C6CE5699}"/>
              </a:ext>
            </a:extLst>
          </p:cNvPr>
          <p:cNvSpPr>
            <a:spLocks noGrp="1"/>
          </p:cNvSpPr>
          <p:nvPr>
            <p:ph type="sldNum" sz="quarter" idx="12"/>
          </p:nvPr>
        </p:nvSpPr>
        <p:spPr/>
        <p:txBody>
          <a:bodyPr/>
          <a:lstStyle/>
          <a:p>
            <a:fld id="{7DFF1429-2141-5645-B647-B731C9EA6849}" type="slidenum">
              <a:rPr lang="en-US" smtClean="0"/>
              <a:t>22</a:t>
            </a:fld>
            <a:endParaRPr lang="en-US"/>
          </a:p>
        </p:txBody>
      </p:sp>
      <p:pic>
        <p:nvPicPr>
          <p:cNvPr id="10" name="Picture 9">
            <a:extLst>
              <a:ext uri="{FF2B5EF4-FFF2-40B4-BE49-F238E27FC236}">
                <a16:creationId xmlns:a16="http://schemas.microsoft.com/office/drawing/2014/main" id="{852EE29A-E65F-E8E5-2637-BEA4D290BFE6}"/>
              </a:ext>
            </a:extLst>
          </p:cNvPr>
          <p:cNvPicPr>
            <a:picLocks noChangeAspect="1"/>
          </p:cNvPicPr>
          <p:nvPr/>
        </p:nvPicPr>
        <p:blipFill>
          <a:blip r:embed="rId3"/>
          <a:stretch>
            <a:fillRect/>
          </a:stretch>
        </p:blipFill>
        <p:spPr>
          <a:xfrm>
            <a:off x="6005791" y="1042487"/>
            <a:ext cx="3239493" cy="4134422"/>
          </a:xfrm>
          <a:prstGeom prst="rect">
            <a:avLst/>
          </a:prstGeom>
        </p:spPr>
      </p:pic>
      <p:sp>
        <p:nvSpPr>
          <p:cNvPr id="11" name="TextBox 10">
            <a:extLst>
              <a:ext uri="{FF2B5EF4-FFF2-40B4-BE49-F238E27FC236}">
                <a16:creationId xmlns:a16="http://schemas.microsoft.com/office/drawing/2014/main" id="{00FA72F5-664F-D120-7649-7C105023E9B0}"/>
              </a:ext>
            </a:extLst>
          </p:cNvPr>
          <p:cNvSpPr txBox="1"/>
          <p:nvPr/>
        </p:nvSpPr>
        <p:spPr>
          <a:xfrm>
            <a:off x="6475596" y="5533332"/>
            <a:ext cx="3565079" cy="369332"/>
          </a:xfrm>
          <a:prstGeom prst="rect">
            <a:avLst/>
          </a:prstGeom>
          <a:noFill/>
        </p:spPr>
        <p:txBody>
          <a:bodyPr wrap="none" rtlCol="0">
            <a:spAutoFit/>
          </a:bodyPr>
          <a:lstStyle/>
          <a:p>
            <a:r>
              <a:rPr lang="zh-CN" altLang="en-CN" dirty="0">
                <a:solidFill>
                  <a:srgbClr val="C00000"/>
                </a:solidFill>
                <a:latin typeface="Microsoft YaHei" panose="020B0503020204020204" pitchFamily="34" charset="-122"/>
                <a:ea typeface="Microsoft YaHei" panose="020B0503020204020204" pitchFamily="34" charset="-122"/>
              </a:rPr>
              <a:t>菌</a:t>
            </a:r>
            <a:r>
              <a:rPr lang="en-US" altLang="zh-CN" dirty="0">
                <a:solidFill>
                  <a:srgbClr val="C00000"/>
                </a:solidFill>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在术后</a:t>
            </a:r>
            <a:r>
              <a:rPr lang="zh-CN" altLang="en-US" dirty="0">
                <a:solidFill>
                  <a:srgbClr val="00B050"/>
                </a:solidFill>
                <a:latin typeface="Microsoft YaHei" panose="020B0503020204020204" pitchFamily="34" charset="-122"/>
                <a:ea typeface="Microsoft YaHei" panose="020B0503020204020204" pitchFamily="34" charset="-122"/>
              </a:rPr>
              <a:t>恢复组</a:t>
            </a:r>
            <a:r>
              <a:rPr lang="zh-CN" altLang="en-US" dirty="0">
                <a:latin typeface="Microsoft YaHei" panose="020B0503020204020204" pitchFamily="34" charset="-122"/>
                <a:ea typeface="Microsoft YaHei" panose="020B0503020204020204" pitchFamily="34" charset="-122"/>
              </a:rPr>
              <a:t>富集，且</a:t>
            </a:r>
            <a:r>
              <a:rPr lang="zh-CN" altLang="en-US" dirty="0">
                <a:solidFill>
                  <a:srgbClr val="C00000"/>
                </a:solidFill>
                <a:latin typeface="Microsoft YaHei" panose="020B0503020204020204" pitchFamily="34" charset="-122"/>
                <a:ea typeface="Microsoft YaHei" panose="020B0503020204020204" pitchFamily="34" charset="-122"/>
              </a:rPr>
              <a:t>最重要</a:t>
            </a:r>
            <a:endParaRPr lang="en-US"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854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910D-FDDE-BC65-BA48-10FFDEDFF171}"/>
              </a:ext>
            </a:extLst>
          </p:cNvPr>
          <p:cNvSpPr>
            <a:spLocks noGrp="1"/>
          </p:cNvSpPr>
          <p:nvPr>
            <p:ph type="title"/>
          </p:nvPr>
        </p:nvSpPr>
        <p:spPr/>
        <p:txBody>
          <a:bodyPr/>
          <a:lstStyle/>
          <a:p>
            <a:r>
              <a:rPr lang="en-US" dirty="0" err="1"/>
              <a:t>小鼠实验表明</a:t>
            </a:r>
            <a:r>
              <a:rPr lang="zh-CN" altLang="en-US" dirty="0"/>
              <a:t>，</a:t>
            </a:r>
            <a:r>
              <a:rPr lang="zh-CN" altLang="en-US" dirty="0">
                <a:solidFill>
                  <a:srgbClr val="C00000"/>
                </a:solidFill>
              </a:rPr>
              <a:t>单菌干预</a:t>
            </a:r>
            <a:r>
              <a:rPr lang="zh-CN" altLang="en-US" dirty="0"/>
              <a:t>可</a:t>
            </a:r>
            <a:r>
              <a:rPr lang="zh-CN" altLang="en-US" dirty="0">
                <a:solidFill>
                  <a:srgbClr val="00B050"/>
                </a:solidFill>
              </a:rPr>
              <a:t>促进</a:t>
            </a:r>
            <a:r>
              <a:rPr lang="zh-CN" altLang="en-US" dirty="0"/>
              <a:t>恢复</a:t>
            </a:r>
            <a:endParaRPr lang="en-US" dirty="0"/>
          </a:p>
        </p:txBody>
      </p:sp>
      <p:sp>
        <p:nvSpPr>
          <p:cNvPr id="4" name="Date Placeholder 3">
            <a:extLst>
              <a:ext uri="{FF2B5EF4-FFF2-40B4-BE49-F238E27FC236}">
                <a16:creationId xmlns:a16="http://schemas.microsoft.com/office/drawing/2014/main" id="{968F0DA9-D765-FE34-89B8-4391A14A1A30}"/>
              </a:ext>
            </a:extLst>
          </p:cNvPr>
          <p:cNvSpPr>
            <a:spLocks noGrp="1"/>
          </p:cNvSpPr>
          <p:nvPr>
            <p:ph type="dt" sz="half" idx="10"/>
          </p:nvPr>
        </p:nvSpPr>
        <p:spPr/>
        <p:txBody>
          <a:bodyPr/>
          <a:lstStyle/>
          <a:p>
            <a:fld id="{9926179D-D954-8544-9C75-D2AD5428E595}" type="datetime3">
              <a:rPr lang="en-US" smtClean="0"/>
              <a:t>5 April 2023</a:t>
            </a:fld>
            <a:endParaRPr lang="en-US" dirty="0"/>
          </a:p>
        </p:txBody>
      </p:sp>
      <p:sp>
        <p:nvSpPr>
          <p:cNvPr id="5" name="Footer Placeholder 4">
            <a:extLst>
              <a:ext uri="{FF2B5EF4-FFF2-40B4-BE49-F238E27FC236}">
                <a16:creationId xmlns:a16="http://schemas.microsoft.com/office/drawing/2014/main" id="{F8A57766-9128-C1BB-492F-108979C7D73D}"/>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C08C3B3C-B65B-137B-D685-F07766D81344}"/>
              </a:ext>
            </a:extLst>
          </p:cNvPr>
          <p:cNvSpPr>
            <a:spLocks noGrp="1"/>
          </p:cNvSpPr>
          <p:nvPr>
            <p:ph type="sldNum" sz="quarter" idx="12"/>
          </p:nvPr>
        </p:nvSpPr>
        <p:spPr/>
        <p:txBody>
          <a:bodyPr/>
          <a:lstStyle/>
          <a:p>
            <a:fld id="{7DFF1429-2141-5645-B647-B731C9EA6849}" type="slidenum">
              <a:rPr lang="en-US" smtClean="0"/>
              <a:t>23</a:t>
            </a:fld>
            <a:endParaRPr lang="en-US"/>
          </a:p>
        </p:txBody>
      </p:sp>
      <p:sp>
        <p:nvSpPr>
          <p:cNvPr id="10" name="TextBox 9">
            <a:extLst>
              <a:ext uri="{FF2B5EF4-FFF2-40B4-BE49-F238E27FC236}">
                <a16:creationId xmlns:a16="http://schemas.microsoft.com/office/drawing/2014/main" id="{15A64A16-B59B-9441-C575-1BF30E5E8AA2}"/>
              </a:ext>
            </a:extLst>
          </p:cNvPr>
          <p:cNvSpPr txBox="1"/>
          <p:nvPr/>
        </p:nvSpPr>
        <p:spPr>
          <a:xfrm>
            <a:off x="494079" y="5356175"/>
            <a:ext cx="5125121" cy="923330"/>
          </a:xfrm>
          <a:prstGeom prst="rect">
            <a:avLst/>
          </a:prstGeom>
          <a:noFill/>
        </p:spPr>
        <p:txBody>
          <a:bodyPr wrap="none" rtlCol="0">
            <a:spAutoFit/>
          </a:bodyPr>
          <a:lstStyle/>
          <a:p>
            <a:pPr marL="285750" indent="-285750">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术后延迟恢复组粪便</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sym typeface="Wingdings" pitchFamily="2" charset="2"/>
              </a:rPr>
              <a:t></a:t>
            </a:r>
            <a:r>
              <a:rPr lang="zh-CN" altLang="en-US" dirty="0">
                <a:latin typeface="Microsoft YaHei" panose="020B0503020204020204" pitchFamily="34" charset="-122"/>
                <a:ea typeface="Microsoft YaHei" panose="020B0503020204020204" pitchFamily="34" charset="-122"/>
                <a:sym typeface="Wingdings" pitchFamily="2" charset="2"/>
              </a:rPr>
              <a:t> 移植小鼠 </a:t>
            </a:r>
            <a:r>
              <a:rPr lang="en-US" altLang="zh-CN" dirty="0">
                <a:latin typeface="Microsoft YaHei" panose="020B0503020204020204" pitchFamily="34" charset="-122"/>
                <a:ea typeface="Microsoft YaHei" panose="020B0503020204020204" pitchFamily="34" charset="-122"/>
                <a:sym typeface="Wingdings" pitchFamily="2" charset="2"/>
              </a:rPr>
              <a:t></a:t>
            </a:r>
            <a:r>
              <a:rPr lang="zh-CN" altLang="en-US" dirty="0">
                <a:latin typeface="Microsoft YaHei" panose="020B0503020204020204" pitchFamily="34" charset="-122"/>
                <a:ea typeface="Microsoft YaHei" panose="020B0503020204020204" pitchFamily="34" charset="-122"/>
                <a:sym typeface="Wingdings" pitchFamily="2" charset="2"/>
              </a:rPr>
              <a:t> </a:t>
            </a:r>
            <a:r>
              <a:rPr lang="en-US" dirty="0" err="1">
                <a:latin typeface="Microsoft YaHei" panose="020B0503020204020204" pitchFamily="34" charset="-122"/>
                <a:ea typeface="Microsoft YaHei" panose="020B0503020204020204" pitchFamily="34" charset="-122"/>
              </a:rPr>
              <a:t>恢复变差</a:t>
            </a:r>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sym typeface="Wingdings" pitchFamily="2" charset="2"/>
              </a:rPr>
              <a:t></a:t>
            </a:r>
            <a:r>
              <a:rPr lang="zh-CN" altLang="en-US" dirty="0">
                <a:latin typeface="Microsoft YaHei" panose="020B0503020204020204" pitchFamily="34" charset="-122"/>
                <a:ea typeface="Microsoft YaHei" panose="020B0503020204020204" pitchFamily="34" charset="-122"/>
                <a:sym typeface="Wingdings" pitchFamily="2" charset="2"/>
              </a:rPr>
              <a:t> 单菌干预 </a:t>
            </a:r>
            <a:r>
              <a:rPr lang="en-US" altLang="zh-CN" dirty="0">
                <a:latin typeface="Microsoft YaHei" panose="020B0503020204020204" pitchFamily="34" charset="-122"/>
                <a:ea typeface="Microsoft YaHei" panose="020B0503020204020204" pitchFamily="34" charset="-122"/>
                <a:sym typeface="Wingdings" pitchFamily="2" charset="2"/>
              </a:rPr>
              <a:t></a:t>
            </a:r>
            <a:r>
              <a:rPr lang="zh-CN" altLang="en-US" dirty="0">
                <a:latin typeface="Microsoft YaHei" panose="020B0503020204020204" pitchFamily="34" charset="-122"/>
                <a:ea typeface="Microsoft YaHei" panose="020B0503020204020204" pitchFamily="34" charset="-122"/>
                <a:sym typeface="Wingdings" pitchFamily="2" charset="2"/>
              </a:rPr>
              <a:t> 恢复变好</a:t>
            </a:r>
            <a:endParaRPr lang="en-US" altLang="zh-CN" dirty="0">
              <a:latin typeface="Microsoft YaHei" panose="020B0503020204020204" pitchFamily="34" charset="-122"/>
              <a:ea typeface="Microsoft YaHei" panose="020B0503020204020204" pitchFamily="34" charset="-122"/>
              <a:sym typeface="Wingdings" pitchFamily="2" charset="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sym typeface="Wingdings" pitchFamily="2" charset="2"/>
              </a:rPr>
              <a:t>单独用菌干预 </a:t>
            </a:r>
            <a:r>
              <a:rPr lang="en-US" altLang="zh-CN" dirty="0">
                <a:latin typeface="Microsoft YaHei" panose="020B0503020204020204" pitchFamily="34" charset="-122"/>
                <a:ea typeface="Microsoft YaHei" panose="020B0503020204020204" pitchFamily="34" charset="-122"/>
                <a:sym typeface="Wingdings" pitchFamily="2" charset="2"/>
              </a:rPr>
              <a:t></a:t>
            </a:r>
            <a:r>
              <a:rPr lang="zh-CN" altLang="en-US" dirty="0">
                <a:latin typeface="Microsoft YaHei" panose="020B0503020204020204" pitchFamily="34" charset="-122"/>
                <a:ea typeface="Microsoft YaHei" panose="020B0503020204020204" pitchFamily="34" charset="-122"/>
                <a:sym typeface="Wingdings" pitchFamily="2" charset="2"/>
              </a:rPr>
              <a:t> 恢复提升</a:t>
            </a:r>
            <a:endParaRPr lang="en-US" dirty="0">
              <a:latin typeface="Microsoft YaHei" panose="020B0503020204020204" pitchFamily="34" charset="-122"/>
              <a:ea typeface="Microsoft YaHei" panose="020B0503020204020204" pitchFamily="34" charset="-122"/>
            </a:endParaRPr>
          </a:p>
        </p:txBody>
      </p:sp>
      <p:pic>
        <p:nvPicPr>
          <p:cNvPr id="12" name="Content Placeholder 11">
            <a:extLst>
              <a:ext uri="{FF2B5EF4-FFF2-40B4-BE49-F238E27FC236}">
                <a16:creationId xmlns:a16="http://schemas.microsoft.com/office/drawing/2014/main" id="{94A64260-74EE-1F52-5B6C-0833D48B01DE}"/>
              </a:ext>
            </a:extLst>
          </p:cNvPr>
          <p:cNvPicPr>
            <a:picLocks noGrp="1" noChangeAspect="1"/>
          </p:cNvPicPr>
          <p:nvPr>
            <p:ph idx="1"/>
          </p:nvPr>
        </p:nvPicPr>
        <p:blipFill>
          <a:blip r:embed="rId2"/>
          <a:stretch>
            <a:fillRect/>
          </a:stretch>
        </p:blipFill>
        <p:spPr>
          <a:xfrm>
            <a:off x="295426" y="1480880"/>
            <a:ext cx="11154022" cy="3696761"/>
          </a:xfrm>
        </p:spPr>
      </p:pic>
      <p:sp>
        <p:nvSpPr>
          <p:cNvPr id="13" name="TextBox 12">
            <a:extLst>
              <a:ext uri="{FF2B5EF4-FFF2-40B4-BE49-F238E27FC236}">
                <a16:creationId xmlns:a16="http://schemas.microsoft.com/office/drawing/2014/main" id="{F97E5108-AEBE-1D33-C1E4-1B6ED3ACDFC0}"/>
              </a:ext>
            </a:extLst>
          </p:cNvPr>
          <p:cNvSpPr txBox="1"/>
          <p:nvPr/>
        </p:nvSpPr>
        <p:spPr>
          <a:xfrm>
            <a:off x="1900052" y="1022281"/>
            <a:ext cx="1933543" cy="369332"/>
          </a:xfrm>
          <a:prstGeom prst="rect">
            <a:avLst/>
          </a:prstGeom>
          <a:noFill/>
        </p:spPr>
        <p:txBody>
          <a:bodyPr wrap="none" rtlCol="0">
            <a:spAutoFit/>
          </a:bodyPr>
          <a:lstStyle/>
          <a:p>
            <a:r>
              <a:rPr lang="en-US" dirty="0" err="1">
                <a:solidFill>
                  <a:srgbClr val="FF0000"/>
                </a:solidFill>
                <a:latin typeface="Microsoft YaHei" panose="020B0503020204020204" pitchFamily="34" charset="-122"/>
                <a:ea typeface="Microsoft YaHei" panose="020B0503020204020204" pitchFamily="34" charset="-122"/>
              </a:rPr>
              <a:t>指标</a:t>
            </a:r>
            <a:r>
              <a:rPr lang="zh-CN" altLang="en-US" dirty="0">
                <a:solidFill>
                  <a:srgbClr val="FF0000"/>
                </a:solidFill>
                <a:latin typeface="Microsoft YaHei" panose="020B0503020204020204" pitchFamily="34" charset="-122"/>
                <a:ea typeface="Microsoft YaHei" panose="020B0503020204020204" pitchFamily="34" charset="-122"/>
              </a:rPr>
              <a:t>：高 </a:t>
            </a:r>
            <a:r>
              <a:rPr lang="en-US" altLang="zh-CN" dirty="0">
                <a:solidFill>
                  <a:srgbClr val="FF0000"/>
                </a:solidFill>
                <a:latin typeface="Microsoft YaHei" panose="020B0503020204020204" pitchFamily="34" charset="-122"/>
                <a:ea typeface="Microsoft YaHei" panose="020B0503020204020204" pitchFamily="34" charset="-122"/>
                <a:sym typeface="Wingdings" pitchFamily="2" charset="2"/>
              </a:rPr>
              <a:t></a:t>
            </a:r>
            <a:r>
              <a:rPr lang="zh-CN" altLang="en-US" dirty="0">
                <a:solidFill>
                  <a:srgbClr val="FF0000"/>
                </a:solidFill>
                <a:latin typeface="Microsoft YaHei" panose="020B0503020204020204" pitchFamily="34" charset="-122"/>
                <a:ea typeface="Microsoft YaHei" panose="020B0503020204020204" pitchFamily="34" charset="-122"/>
                <a:sym typeface="Wingdings" pitchFamily="2" charset="2"/>
              </a:rPr>
              <a:t> </a:t>
            </a:r>
            <a:r>
              <a:rPr lang="zh-CN" altLang="en-US" dirty="0">
                <a:solidFill>
                  <a:srgbClr val="FF0000"/>
                </a:solidFill>
                <a:latin typeface="Microsoft YaHei" panose="020B0503020204020204" pitchFamily="34" charset="-122"/>
                <a:ea typeface="Microsoft YaHei" panose="020B0503020204020204" pitchFamily="34" charset="-122"/>
              </a:rPr>
              <a:t>不好</a:t>
            </a:r>
            <a:endParaRPr lang="en-US" dirty="0">
              <a:solidFill>
                <a:srgbClr val="FF0000"/>
              </a:solidFill>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F24A7397-B190-4376-427B-EF18C3A61001}"/>
              </a:ext>
            </a:extLst>
          </p:cNvPr>
          <p:cNvSpPr txBox="1"/>
          <p:nvPr/>
        </p:nvSpPr>
        <p:spPr>
          <a:xfrm>
            <a:off x="6446322" y="1093993"/>
            <a:ext cx="1702710" cy="369332"/>
          </a:xfrm>
          <a:prstGeom prst="rect">
            <a:avLst/>
          </a:prstGeom>
          <a:noFill/>
        </p:spPr>
        <p:txBody>
          <a:bodyPr wrap="none" rtlCol="0">
            <a:spAutoFit/>
          </a:bodyPr>
          <a:lstStyle/>
          <a:p>
            <a:r>
              <a:rPr lang="en-US" dirty="0" err="1">
                <a:solidFill>
                  <a:srgbClr val="00B050"/>
                </a:solidFill>
                <a:latin typeface="Microsoft YaHei" panose="020B0503020204020204" pitchFamily="34" charset="-122"/>
                <a:ea typeface="Microsoft YaHei" panose="020B0503020204020204" pitchFamily="34" charset="-122"/>
              </a:rPr>
              <a:t>指标</a:t>
            </a:r>
            <a:r>
              <a:rPr lang="zh-CN" altLang="en-US" dirty="0">
                <a:solidFill>
                  <a:srgbClr val="00B050"/>
                </a:solidFill>
                <a:latin typeface="Microsoft YaHei" panose="020B0503020204020204" pitchFamily="34" charset="-122"/>
                <a:ea typeface="Microsoft YaHei" panose="020B0503020204020204" pitchFamily="34" charset="-122"/>
              </a:rPr>
              <a:t>：高 </a:t>
            </a:r>
            <a:r>
              <a:rPr lang="en-US" altLang="zh-CN" dirty="0">
                <a:solidFill>
                  <a:srgbClr val="00B050"/>
                </a:solidFill>
                <a:latin typeface="Microsoft YaHei" panose="020B0503020204020204" pitchFamily="34" charset="-122"/>
                <a:ea typeface="Microsoft YaHei" panose="020B0503020204020204" pitchFamily="34" charset="-122"/>
                <a:sym typeface="Wingdings" pitchFamily="2" charset="2"/>
              </a:rPr>
              <a:t></a:t>
            </a:r>
            <a:r>
              <a:rPr lang="zh-CN" altLang="en-US" dirty="0">
                <a:solidFill>
                  <a:srgbClr val="00B050"/>
                </a:solidFill>
                <a:latin typeface="Microsoft YaHei" panose="020B0503020204020204" pitchFamily="34" charset="-122"/>
                <a:ea typeface="Microsoft YaHei" panose="020B0503020204020204" pitchFamily="34" charset="-122"/>
                <a:sym typeface="Wingdings" pitchFamily="2" charset="2"/>
              </a:rPr>
              <a:t> </a:t>
            </a:r>
            <a:r>
              <a:rPr lang="zh-CN" altLang="en-US" dirty="0">
                <a:solidFill>
                  <a:srgbClr val="00B050"/>
                </a:solidFill>
                <a:latin typeface="Microsoft YaHei" panose="020B0503020204020204" pitchFamily="34" charset="-122"/>
                <a:ea typeface="Microsoft YaHei" panose="020B0503020204020204" pitchFamily="34" charset="-122"/>
              </a:rPr>
              <a:t>好</a:t>
            </a:r>
            <a:endParaRPr lang="en-US" dirty="0">
              <a:solidFill>
                <a:srgbClr val="00B05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56596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6078-BC1B-4CDE-A355-E418192744A2}"/>
              </a:ext>
            </a:extLst>
          </p:cNvPr>
          <p:cNvSpPr>
            <a:spLocks noGrp="1"/>
          </p:cNvSpPr>
          <p:nvPr>
            <p:ph type="title"/>
          </p:nvPr>
        </p:nvSpPr>
        <p:spPr/>
        <p:txBody>
          <a:bodyPr/>
          <a:lstStyle/>
          <a:p>
            <a:r>
              <a:rPr lang="en-US" dirty="0" err="1">
                <a:solidFill>
                  <a:srgbClr val="C00000"/>
                </a:solidFill>
              </a:rPr>
              <a:t>人体试验</a:t>
            </a:r>
            <a:r>
              <a:rPr lang="en-US" dirty="0" err="1"/>
              <a:t>验证了</a:t>
            </a:r>
            <a:r>
              <a:rPr lang="en-US" dirty="0" err="1">
                <a:solidFill>
                  <a:srgbClr val="C00000"/>
                </a:solidFill>
              </a:rPr>
              <a:t>单菌干预</a:t>
            </a:r>
            <a:r>
              <a:rPr lang="en-US" dirty="0" err="1"/>
              <a:t>的</a:t>
            </a:r>
            <a:r>
              <a:rPr lang="en-US" dirty="0" err="1">
                <a:solidFill>
                  <a:srgbClr val="00B050"/>
                </a:solidFill>
              </a:rPr>
              <a:t>术后促恢复</a:t>
            </a:r>
            <a:r>
              <a:rPr lang="en-US" dirty="0" err="1"/>
              <a:t>作用</a:t>
            </a:r>
            <a:endParaRPr lang="en-US" dirty="0"/>
          </a:p>
        </p:txBody>
      </p:sp>
      <p:sp>
        <p:nvSpPr>
          <p:cNvPr id="4" name="Date Placeholder 3">
            <a:extLst>
              <a:ext uri="{FF2B5EF4-FFF2-40B4-BE49-F238E27FC236}">
                <a16:creationId xmlns:a16="http://schemas.microsoft.com/office/drawing/2014/main" id="{63C25F55-439B-1188-C205-78B1092E90A6}"/>
              </a:ext>
            </a:extLst>
          </p:cNvPr>
          <p:cNvSpPr>
            <a:spLocks noGrp="1"/>
          </p:cNvSpPr>
          <p:nvPr>
            <p:ph type="dt" sz="half" idx="10"/>
          </p:nvPr>
        </p:nvSpPr>
        <p:spPr/>
        <p:txBody>
          <a:bodyPr/>
          <a:lstStyle/>
          <a:p>
            <a:fld id="{29FC4A36-C316-3045-A8D4-3C93BCB24EED}" type="datetime3">
              <a:rPr lang="en-US" smtClean="0"/>
              <a:t>5 April 2023</a:t>
            </a:fld>
            <a:endParaRPr lang="en-US" dirty="0"/>
          </a:p>
        </p:txBody>
      </p:sp>
      <p:sp>
        <p:nvSpPr>
          <p:cNvPr id="5" name="Footer Placeholder 4">
            <a:extLst>
              <a:ext uri="{FF2B5EF4-FFF2-40B4-BE49-F238E27FC236}">
                <a16:creationId xmlns:a16="http://schemas.microsoft.com/office/drawing/2014/main" id="{216D9C4A-FA35-0522-12E4-76DB5E571523}"/>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C6F68A3F-BA50-85D9-9B67-D31296471CC6}"/>
              </a:ext>
            </a:extLst>
          </p:cNvPr>
          <p:cNvSpPr>
            <a:spLocks noGrp="1"/>
          </p:cNvSpPr>
          <p:nvPr>
            <p:ph type="sldNum" sz="quarter" idx="12"/>
          </p:nvPr>
        </p:nvSpPr>
        <p:spPr/>
        <p:txBody>
          <a:bodyPr/>
          <a:lstStyle/>
          <a:p>
            <a:fld id="{7DFF1429-2141-5645-B647-B731C9EA6849}" type="slidenum">
              <a:rPr lang="en-US" smtClean="0"/>
              <a:t>24</a:t>
            </a:fld>
            <a:endParaRPr lang="en-US"/>
          </a:p>
        </p:txBody>
      </p:sp>
      <p:sp>
        <p:nvSpPr>
          <p:cNvPr id="10" name="TextBox 9">
            <a:extLst>
              <a:ext uri="{FF2B5EF4-FFF2-40B4-BE49-F238E27FC236}">
                <a16:creationId xmlns:a16="http://schemas.microsoft.com/office/drawing/2014/main" id="{C9A20427-86B4-DA87-822D-212DC9108E75}"/>
              </a:ext>
            </a:extLst>
          </p:cNvPr>
          <p:cNvSpPr txBox="1"/>
          <p:nvPr/>
        </p:nvSpPr>
        <p:spPr>
          <a:xfrm>
            <a:off x="638048" y="5596684"/>
            <a:ext cx="5572359" cy="369332"/>
          </a:xfrm>
          <a:prstGeom prst="rect">
            <a:avLst/>
          </a:prstGeom>
          <a:noFill/>
        </p:spPr>
        <p:txBody>
          <a:bodyPr wrap="none" rtlCol="0">
            <a:spAutoFit/>
          </a:bodyPr>
          <a:lstStyle/>
          <a:p>
            <a:r>
              <a:rPr lang="en-CN" dirty="0">
                <a:latin typeface="Microsoft YaHei" panose="020B0503020204020204" pitchFamily="34" charset="-122"/>
                <a:ea typeface="Microsoft YaHei" panose="020B0503020204020204" pitchFamily="34" charset="-122"/>
              </a:rPr>
              <a:t>干预组</a:t>
            </a:r>
            <a:r>
              <a:rPr lang="en-CN" dirty="0">
                <a:solidFill>
                  <a:srgbClr val="C00000"/>
                </a:solidFill>
                <a:latin typeface="Microsoft YaHei" panose="020B0503020204020204" pitchFamily="34" charset="-122"/>
                <a:ea typeface="Microsoft YaHei" panose="020B0503020204020204" pitchFamily="34" charset="-122"/>
              </a:rPr>
              <a:t>未恢复</a:t>
            </a:r>
            <a:r>
              <a:rPr lang="en-CN" dirty="0">
                <a:latin typeface="Microsoft YaHei" panose="020B0503020204020204" pitchFamily="34" charset="-122"/>
                <a:ea typeface="Microsoft YaHei" panose="020B0503020204020204" pitchFamily="34" charset="-122"/>
              </a:rPr>
              <a:t>的比例由</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33%</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sym typeface="Wingdings" pitchFamily="2" charset="2"/>
              </a:rPr>
              <a:t></a:t>
            </a:r>
            <a:r>
              <a:rPr lang="zh-CN" altLang="en-US" dirty="0">
                <a:latin typeface="Microsoft YaHei" panose="020B0503020204020204" pitchFamily="34" charset="-122"/>
                <a:ea typeface="Microsoft YaHei" panose="020B0503020204020204" pitchFamily="34" charset="-122"/>
                <a:sym typeface="Wingdings" pitchFamily="2" charset="2"/>
              </a:rPr>
              <a:t> </a:t>
            </a:r>
            <a:r>
              <a:rPr lang="en-US" altLang="zh-CN" dirty="0">
                <a:latin typeface="Microsoft YaHei" panose="020B0503020204020204" pitchFamily="34" charset="-122"/>
                <a:ea typeface="Microsoft YaHei" panose="020B0503020204020204" pitchFamily="34" charset="-122"/>
                <a:sym typeface="Wingdings" pitchFamily="2" charset="2"/>
              </a:rPr>
              <a:t>11%</a:t>
            </a:r>
            <a:r>
              <a:rPr lang="zh-CN" altLang="en-US" dirty="0">
                <a:latin typeface="Microsoft YaHei" panose="020B0503020204020204" pitchFamily="34" charset="-122"/>
                <a:ea typeface="Microsoft YaHei" panose="020B0503020204020204" pitchFamily="34" charset="-122"/>
                <a:sym typeface="Wingdings" pitchFamily="2" charset="2"/>
              </a:rPr>
              <a:t> （</a:t>
            </a:r>
            <a:r>
              <a:rPr lang="zh-CN" altLang="en-US" dirty="0">
                <a:solidFill>
                  <a:srgbClr val="00B050"/>
                </a:solidFill>
                <a:latin typeface="Microsoft YaHei" panose="020B0503020204020204" pitchFamily="34" charset="-122"/>
                <a:ea typeface="Microsoft YaHei" panose="020B0503020204020204" pitchFamily="34" charset="-122"/>
                <a:sym typeface="Wingdings" pitchFamily="2" charset="2"/>
              </a:rPr>
              <a:t>减少了</a:t>
            </a:r>
            <a:r>
              <a:rPr lang="en-US" altLang="zh-CN" dirty="0">
                <a:solidFill>
                  <a:srgbClr val="00B050"/>
                </a:solidFill>
                <a:latin typeface="Microsoft YaHei" panose="020B0503020204020204" pitchFamily="34" charset="-122"/>
                <a:ea typeface="Microsoft YaHei" panose="020B0503020204020204" pitchFamily="34" charset="-122"/>
                <a:sym typeface="Wingdings" pitchFamily="2" charset="2"/>
              </a:rPr>
              <a:t>67%</a:t>
            </a:r>
            <a:r>
              <a:rPr lang="zh-CN" altLang="en-US" dirty="0">
                <a:latin typeface="Microsoft YaHei" panose="020B0503020204020204" pitchFamily="34" charset="-122"/>
                <a:ea typeface="Microsoft YaHei" panose="020B0503020204020204" pitchFamily="34" charset="-122"/>
                <a:sym typeface="Wingdings" pitchFamily="2" charset="2"/>
              </a:rPr>
              <a:t>）</a:t>
            </a:r>
            <a:endParaRPr lang="en-US" dirty="0">
              <a:latin typeface="Microsoft YaHei" panose="020B0503020204020204" pitchFamily="34" charset="-122"/>
              <a:ea typeface="Microsoft YaHei" panose="020B0503020204020204" pitchFamily="34" charset="-122"/>
            </a:endParaRPr>
          </a:p>
        </p:txBody>
      </p:sp>
      <p:pic>
        <p:nvPicPr>
          <p:cNvPr id="14" name="Content Placeholder 13">
            <a:extLst>
              <a:ext uri="{FF2B5EF4-FFF2-40B4-BE49-F238E27FC236}">
                <a16:creationId xmlns:a16="http://schemas.microsoft.com/office/drawing/2014/main" id="{B95384CA-5810-76EF-57EE-ECEE238AC356}"/>
              </a:ext>
            </a:extLst>
          </p:cNvPr>
          <p:cNvPicPr>
            <a:picLocks noGrp="1" noChangeAspect="1"/>
          </p:cNvPicPr>
          <p:nvPr>
            <p:ph idx="1"/>
          </p:nvPr>
        </p:nvPicPr>
        <p:blipFill>
          <a:blip r:embed="rId2"/>
          <a:stretch>
            <a:fillRect/>
          </a:stretch>
        </p:blipFill>
        <p:spPr>
          <a:xfrm>
            <a:off x="409447" y="891984"/>
            <a:ext cx="10718800" cy="4601091"/>
          </a:xfrm>
        </p:spPr>
      </p:pic>
    </p:spTree>
    <p:extLst>
      <p:ext uri="{BB962C8B-B14F-4D97-AF65-F5344CB8AC3E}">
        <p14:creationId xmlns:p14="http://schemas.microsoft.com/office/powerpoint/2010/main" val="1238845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1C3A-C571-25BB-8EC6-93C0E34DE85B}"/>
              </a:ext>
            </a:extLst>
          </p:cNvPr>
          <p:cNvSpPr>
            <a:spLocks noGrp="1"/>
          </p:cNvSpPr>
          <p:nvPr>
            <p:ph type="title"/>
          </p:nvPr>
        </p:nvSpPr>
        <p:spPr/>
        <p:txBody>
          <a:bodyPr/>
          <a:lstStyle/>
          <a:p>
            <a:r>
              <a:rPr lang="en-US" dirty="0" err="1"/>
              <a:t>小结</a:t>
            </a:r>
            <a:endParaRPr lang="en-US" dirty="0"/>
          </a:p>
        </p:txBody>
      </p:sp>
      <p:sp>
        <p:nvSpPr>
          <p:cNvPr id="3" name="Content Placeholder 2">
            <a:extLst>
              <a:ext uri="{FF2B5EF4-FFF2-40B4-BE49-F238E27FC236}">
                <a16:creationId xmlns:a16="http://schemas.microsoft.com/office/drawing/2014/main" id="{6E13C657-85D4-1186-E5A9-AB976B1EE9D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98CC346-E40F-35A8-D3E4-B4FDFD9F2420}"/>
              </a:ext>
            </a:extLst>
          </p:cNvPr>
          <p:cNvSpPr>
            <a:spLocks noGrp="1"/>
          </p:cNvSpPr>
          <p:nvPr>
            <p:ph type="dt" sz="half" idx="10"/>
          </p:nvPr>
        </p:nvSpPr>
        <p:spPr/>
        <p:txBody>
          <a:bodyPr/>
          <a:lstStyle/>
          <a:p>
            <a:fld id="{F4A90741-93A2-2D41-ACAE-FB5153EF7EB1}" type="datetime3">
              <a:rPr lang="en-US" smtClean="0"/>
              <a:t>5 April 2023</a:t>
            </a:fld>
            <a:endParaRPr lang="en-US" dirty="0"/>
          </a:p>
        </p:txBody>
      </p:sp>
      <p:sp>
        <p:nvSpPr>
          <p:cNvPr id="5" name="Footer Placeholder 4">
            <a:extLst>
              <a:ext uri="{FF2B5EF4-FFF2-40B4-BE49-F238E27FC236}">
                <a16:creationId xmlns:a16="http://schemas.microsoft.com/office/drawing/2014/main" id="{2677E0D9-12B5-7A07-D994-1BFE080C6D69}"/>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8F59E8B1-FD23-E813-1B4D-DCA65F919859}"/>
              </a:ext>
            </a:extLst>
          </p:cNvPr>
          <p:cNvSpPr>
            <a:spLocks noGrp="1"/>
          </p:cNvSpPr>
          <p:nvPr>
            <p:ph type="sldNum" sz="quarter" idx="12"/>
          </p:nvPr>
        </p:nvSpPr>
        <p:spPr/>
        <p:txBody>
          <a:bodyPr/>
          <a:lstStyle/>
          <a:p>
            <a:fld id="{7DFF1429-2141-5645-B647-B731C9EA6849}" type="slidenum">
              <a:rPr lang="en-US" smtClean="0"/>
              <a:t>25</a:t>
            </a:fld>
            <a:endParaRPr lang="en-US"/>
          </a:p>
        </p:txBody>
      </p:sp>
      <p:sp>
        <p:nvSpPr>
          <p:cNvPr id="7" name="文本框 8">
            <a:extLst>
              <a:ext uri="{FF2B5EF4-FFF2-40B4-BE49-F238E27FC236}">
                <a16:creationId xmlns:a16="http://schemas.microsoft.com/office/drawing/2014/main" id="{07A9232E-2E45-F9FD-23FB-6757E2E2E1F8}"/>
              </a:ext>
            </a:extLst>
          </p:cNvPr>
          <p:cNvSpPr txBox="1"/>
          <p:nvPr/>
        </p:nvSpPr>
        <p:spPr>
          <a:xfrm>
            <a:off x="2872405" y="1995855"/>
            <a:ext cx="6447189" cy="203132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通过</a:t>
            </a:r>
            <a:r>
              <a:rPr lang="zh-CN" altLang="en-US" dirty="0">
                <a:solidFill>
                  <a:srgbClr val="C00000"/>
                </a:solidFill>
                <a:latin typeface="Microsoft YaHei" panose="020B0503020204020204" pitchFamily="34" charset="-122"/>
                <a:ea typeface="Microsoft YaHei" panose="020B0503020204020204" pitchFamily="34" charset="-122"/>
              </a:rPr>
              <a:t>回顾分析</a:t>
            </a:r>
            <a:r>
              <a:rPr lang="zh-CN" altLang="en-US" dirty="0">
                <a:latin typeface="Microsoft YaHei" panose="020B0503020204020204" pitchFamily="34" charset="-122"/>
                <a:ea typeface="Microsoft YaHei" panose="020B0503020204020204" pitchFamily="34" charset="-122"/>
              </a:rPr>
              <a:t>，确定术后恢复的临床意义</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zh-CN" alt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CN" dirty="0">
                <a:latin typeface="Microsoft YaHei" panose="020B0503020204020204" pitchFamily="34" charset="-122"/>
                <a:ea typeface="Microsoft YaHei" panose="020B0503020204020204" pitchFamily="34" charset="-122"/>
              </a:rPr>
              <a:t>收集</a:t>
            </a:r>
            <a:r>
              <a:rPr lang="zh-CN" altLang="en-US" dirty="0">
                <a:latin typeface="Microsoft YaHei" panose="020B0503020204020204" pitchFamily="34" charset="-122"/>
                <a:ea typeface="Microsoft YaHei" panose="020B0503020204020204" pitchFamily="34" charset="-122"/>
              </a:rPr>
              <a:t>粪便样本，确定恢复</a:t>
            </a:r>
            <a:r>
              <a:rPr lang="zh-CN" altLang="en-US" dirty="0">
                <a:solidFill>
                  <a:srgbClr val="C00000"/>
                </a:solidFill>
                <a:latin typeface="Microsoft YaHei" panose="020B0503020204020204" pitchFamily="34" charset="-122"/>
                <a:ea typeface="Microsoft YaHei" panose="020B0503020204020204" pitchFamily="34" charset="-122"/>
              </a:rPr>
              <a:t>关联菌</a:t>
            </a:r>
            <a:endParaRPr lang="en-US" altLang="zh-CN" dirty="0">
              <a:solidFill>
                <a:srgbClr val="C0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dirty="0">
              <a:solidFill>
                <a:srgbClr val="FF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CN" dirty="0">
                <a:solidFill>
                  <a:srgbClr val="C00000"/>
                </a:solidFill>
                <a:latin typeface="Microsoft YaHei" panose="020B0503020204020204" pitchFamily="34" charset="-122"/>
                <a:ea typeface="Microsoft YaHei" panose="020B0503020204020204" pitchFamily="34" charset="-122"/>
              </a:rPr>
              <a:t>小鼠</a:t>
            </a:r>
            <a:r>
              <a:rPr lang="zh-CN" altLang="en-US" dirty="0">
                <a:solidFill>
                  <a:srgbClr val="C00000"/>
                </a:solidFill>
                <a:latin typeface="Microsoft YaHei" panose="020B0503020204020204" pitchFamily="34" charset="-122"/>
                <a:ea typeface="Microsoft YaHei" panose="020B0503020204020204" pitchFamily="34" charset="-122"/>
              </a:rPr>
              <a:t>实验</a:t>
            </a:r>
            <a:r>
              <a:rPr lang="zh-CN" altLang="en-US" dirty="0">
                <a:latin typeface="Microsoft YaHei" panose="020B0503020204020204" pitchFamily="34" charset="-122"/>
                <a:ea typeface="Microsoft YaHei" panose="020B0503020204020204" pitchFamily="34" charset="-122"/>
              </a:rPr>
              <a:t>证实菌的功能</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dirty="0">
              <a:solidFill>
                <a:srgbClr val="FF000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进一步</a:t>
            </a:r>
            <a:r>
              <a:rPr lang="zh-CN" altLang="en-US" dirty="0">
                <a:solidFill>
                  <a:srgbClr val="C00000"/>
                </a:solidFill>
                <a:latin typeface="Microsoft YaHei" panose="020B0503020204020204" pitchFamily="34" charset="-122"/>
                <a:ea typeface="Microsoft YaHei" panose="020B0503020204020204" pitchFamily="34" charset="-122"/>
              </a:rPr>
              <a:t>临床试验</a:t>
            </a:r>
            <a:r>
              <a:rPr lang="zh-CN" altLang="en-US" dirty="0">
                <a:latin typeface="Microsoft YaHei" panose="020B0503020204020204" pitchFamily="34" charset="-122"/>
                <a:ea typeface="Microsoft YaHei" panose="020B0503020204020204" pitchFamily="34" charset="-122"/>
              </a:rPr>
              <a:t>验证</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49041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D094-00E7-2C4E-ACAA-26776CB6B7C5}"/>
              </a:ext>
            </a:extLst>
          </p:cNvPr>
          <p:cNvSpPr>
            <a:spLocks noGrp="1"/>
          </p:cNvSpPr>
          <p:nvPr>
            <p:ph type="title"/>
          </p:nvPr>
        </p:nvSpPr>
        <p:spPr/>
        <p:txBody>
          <a:bodyPr/>
          <a:lstStyle/>
          <a:p>
            <a:r>
              <a:rPr lang="zh-CN" altLang="en-US" dirty="0"/>
              <a:t>小结</a:t>
            </a:r>
            <a:endParaRPr lang="en-CN" dirty="0"/>
          </a:p>
        </p:txBody>
      </p:sp>
      <p:sp>
        <p:nvSpPr>
          <p:cNvPr id="3" name="Content Placeholder 2">
            <a:extLst>
              <a:ext uri="{FF2B5EF4-FFF2-40B4-BE49-F238E27FC236}">
                <a16:creationId xmlns:a16="http://schemas.microsoft.com/office/drawing/2014/main" id="{FB29BF04-7258-974D-A8C6-A038D5F272B7}"/>
              </a:ext>
            </a:extLst>
          </p:cNvPr>
          <p:cNvSpPr>
            <a:spLocks noGrp="1"/>
          </p:cNvSpPr>
          <p:nvPr>
            <p:ph idx="1"/>
          </p:nvPr>
        </p:nvSpPr>
        <p:spPr/>
        <p:txBody>
          <a:bodyPr/>
          <a:lstStyle/>
          <a:p>
            <a:pPr marL="674370" lvl="1" indent="-400050">
              <a:buAutoNum type="romanUcPeriod"/>
            </a:pPr>
            <a:r>
              <a:rPr lang="zh-CN" altLang="en-CN" b="1" dirty="0">
                <a:latin typeface="Microsoft YaHei" panose="020B0503020204020204" pitchFamily="34" charset="-122"/>
                <a:ea typeface="Microsoft YaHei" panose="020B0503020204020204" pitchFamily="34" charset="-122"/>
              </a:rPr>
              <a:t>基</a:t>
            </a:r>
            <a:r>
              <a:rPr lang="zh-CN" altLang="en-US" b="1" dirty="0">
                <a:latin typeface="Microsoft YaHei" panose="020B0503020204020204" pitchFamily="34" charset="-122"/>
                <a:ea typeface="Microsoft YaHei" panose="020B0503020204020204" pitchFamily="34" charset="-122"/>
              </a:rPr>
              <a:t>于肠道微生物的疾病诊断</a:t>
            </a:r>
            <a:endParaRPr lang="en-US" altLang="zh-CN" dirty="0">
              <a:latin typeface="Microsoft YaHei" panose="020B0503020204020204" pitchFamily="34" charset="-122"/>
              <a:ea typeface="Microsoft YaHei" panose="020B0503020204020204" pitchFamily="34" charset="-122"/>
            </a:endParaRPr>
          </a:p>
          <a:p>
            <a:pPr lvl="2"/>
            <a:r>
              <a:rPr lang="en-US" altLang="zh-CN" dirty="0">
                <a:solidFill>
                  <a:srgbClr val="C00000"/>
                </a:solidFill>
                <a:latin typeface="Microsoft YaHei" panose="020B0503020204020204" pitchFamily="34" charset="-122"/>
                <a:ea typeface="Microsoft YaHei" panose="020B0503020204020204" pitchFamily="34" charset="-122"/>
              </a:rPr>
              <a:t>CRC</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en-CN" altLang="zh-CN" b="1" i="1" dirty="0">
                <a:solidFill>
                  <a:srgbClr val="002060"/>
                </a:solidFill>
                <a:latin typeface="Microsoft YaHei" panose="020B0503020204020204" pitchFamily="34" charset="-122"/>
                <a:ea typeface="Microsoft YaHei" panose="020B0503020204020204" pitchFamily="34" charset="-122"/>
              </a:rPr>
              <a:t>m</a:t>
            </a:r>
            <a:r>
              <a:rPr lang="en-US" altLang="zh-CN" b="1" i="1" dirty="0">
                <a:solidFill>
                  <a:srgbClr val="002060"/>
                </a:solidFill>
                <a:latin typeface="Microsoft YaHei" panose="020B0503020204020204" pitchFamily="34" charset="-122"/>
                <a:ea typeface="Microsoft YaHei" panose="020B0503020204020204" pitchFamily="34" charset="-122"/>
              </a:rPr>
              <a:t>Systems</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 </a:t>
            </a:r>
            <a:r>
              <a:rPr lang="en-US" altLang="zh-CN" dirty="0">
                <a:solidFill>
                  <a:srgbClr val="002060"/>
                </a:solidFill>
                <a:latin typeface="Microsoft YaHei" panose="020B0503020204020204" pitchFamily="34" charset="-122"/>
                <a:ea typeface="Microsoft YaHei" panose="020B0503020204020204" pitchFamily="34" charset="-122"/>
              </a:rPr>
              <a:t>2021</a:t>
            </a:r>
            <a:r>
              <a:rPr lang="en-US" altLang="zh-CN" dirty="0">
                <a:latin typeface="Microsoft YaHei" panose="020B0503020204020204" pitchFamily="34" charset="-122"/>
                <a:ea typeface="Microsoft YaHei" panose="020B0503020204020204" pitchFamily="34" charset="-122"/>
              </a:rPr>
              <a:t>)</a:t>
            </a:r>
            <a:endParaRPr lang="en-US" altLang="zh-CN" dirty="0"/>
          </a:p>
          <a:p>
            <a:pPr lvl="2"/>
            <a:r>
              <a:rPr lang="en-US" altLang="zh-CN" dirty="0">
                <a:solidFill>
                  <a:srgbClr val="C00000"/>
                </a:solidFill>
              </a:rPr>
              <a:t>LC</a:t>
            </a:r>
            <a:r>
              <a:rPr lang="zh-CN" altLang="en-US" dirty="0"/>
              <a:t> </a:t>
            </a:r>
            <a:r>
              <a:rPr lang="en-US" altLang="zh-CN" dirty="0"/>
              <a:t>(</a:t>
            </a:r>
            <a:r>
              <a:rPr lang="en-US" altLang="zh-CN" b="1" i="1" dirty="0">
                <a:solidFill>
                  <a:srgbClr val="002060"/>
                </a:solidFill>
              </a:rPr>
              <a:t>Cell</a:t>
            </a:r>
            <a:r>
              <a:rPr lang="zh-CN" altLang="en-US" b="1" i="1" dirty="0">
                <a:solidFill>
                  <a:srgbClr val="002060"/>
                </a:solidFill>
              </a:rPr>
              <a:t> </a:t>
            </a:r>
            <a:r>
              <a:rPr lang="en-US" altLang="zh-CN" b="1" i="1" dirty="0">
                <a:solidFill>
                  <a:srgbClr val="002060"/>
                </a:solidFill>
              </a:rPr>
              <a:t>Metabolism</a:t>
            </a:r>
            <a:r>
              <a:rPr lang="en-US" altLang="zh-CN" dirty="0">
                <a:solidFill>
                  <a:srgbClr val="002060"/>
                </a:solidFill>
              </a:rPr>
              <a:t>,</a:t>
            </a:r>
            <a:r>
              <a:rPr lang="zh-CN" altLang="en-US" dirty="0">
                <a:solidFill>
                  <a:srgbClr val="002060"/>
                </a:solidFill>
              </a:rPr>
              <a:t> </a:t>
            </a:r>
            <a:r>
              <a:rPr lang="en-US" altLang="zh-CN" dirty="0">
                <a:solidFill>
                  <a:srgbClr val="002060"/>
                </a:solidFill>
              </a:rPr>
              <a:t>2021</a:t>
            </a:r>
            <a:r>
              <a:rPr lang="en-US" altLang="zh-CN" dirty="0"/>
              <a:t>)</a:t>
            </a:r>
            <a:endParaRPr lang="en-US" altLang="zh-CN" dirty="0">
              <a:latin typeface="Microsoft YaHei" panose="020B0503020204020204" pitchFamily="34" charset="-122"/>
              <a:ea typeface="Microsoft YaHei" panose="020B0503020204020204" pitchFamily="34" charset="-122"/>
            </a:endParaRPr>
          </a:p>
          <a:p>
            <a:pPr marL="674370" lvl="1" indent="-400050">
              <a:buAutoNum type="romanUcPeriod"/>
            </a:pPr>
            <a:r>
              <a:rPr lang="zh-CN" altLang="en-US" b="1" dirty="0">
                <a:latin typeface="Microsoft YaHei" panose="020B0503020204020204" pitchFamily="34" charset="-122"/>
                <a:ea typeface="Microsoft YaHei" panose="020B0503020204020204" pitchFamily="34" charset="-122"/>
              </a:rPr>
              <a:t>基于肠道菌群的预后分析</a:t>
            </a:r>
            <a:endParaRPr lang="en-US" altLang="zh-CN" dirty="0">
              <a:latin typeface="Microsoft YaHei" panose="020B0503020204020204" pitchFamily="34" charset="-122"/>
              <a:ea typeface="Microsoft YaHei" panose="020B0503020204020204" pitchFamily="34" charset="-122"/>
            </a:endParaRPr>
          </a:p>
          <a:p>
            <a:pPr lvl="2"/>
            <a:r>
              <a:rPr lang="zh-CN" altLang="en-US" dirty="0">
                <a:latin typeface="Microsoft YaHei" panose="020B0503020204020204" pitchFamily="34" charset="-122"/>
                <a:ea typeface="Microsoft YaHei" panose="020B0503020204020204" pitchFamily="34" charset="-122"/>
              </a:rPr>
              <a:t>基于肠道菌群的</a:t>
            </a:r>
            <a:r>
              <a:rPr lang="en-US" dirty="0">
                <a:solidFill>
                  <a:srgbClr val="C00000"/>
                </a:solidFill>
                <a:latin typeface="Microsoft YaHei" panose="020B0503020204020204" pitchFamily="34" charset="-122"/>
                <a:ea typeface="Microsoft YaHei" panose="020B0503020204020204" pitchFamily="34" charset="-122"/>
              </a:rPr>
              <a:t>NKTCL</a:t>
            </a:r>
            <a:r>
              <a:rPr lang="zh-CN" altLang="en-US" dirty="0">
                <a:solidFill>
                  <a:srgbClr val="C00000"/>
                </a:solidFill>
                <a:latin typeface="Microsoft YaHei" panose="020B0503020204020204" pitchFamily="34" charset="-122"/>
                <a:ea typeface="Microsoft YaHei" panose="020B0503020204020204" pitchFamily="34" charset="-122"/>
              </a:rPr>
              <a:t>诊断与预后</a:t>
            </a:r>
            <a:r>
              <a:rPr lang="zh-CN" altLang="en-US" dirty="0">
                <a:latin typeface="Microsoft YaHei" panose="020B0503020204020204" pitchFamily="34" charset="-122"/>
                <a:ea typeface="Microsoft YaHei" panose="020B0503020204020204" pitchFamily="34" charset="-122"/>
              </a:rPr>
              <a:t>分析</a:t>
            </a:r>
            <a:r>
              <a:rPr lang="zh-CN" altLang="en-US" dirty="0"/>
              <a:t>（</a:t>
            </a:r>
            <a:r>
              <a:rPr lang="en-US" b="1" i="1" dirty="0">
                <a:solidFill>
                  <a:srgbClr val="002060"/>
                </a:solidFill>
                <a:latin typeface="Microsoft YaHei" panose="020B0503020204020204" pitchFamily="34" charset="-122"/>
                <a:ea typeface="Microsoft YaHei" panose="020B0503020204020204" pitchFamily="34" charset="-122"/>
              </a:rPr>
              <a:t>Gut</a:t>
            </a:r>
            <a:r>
              <a:rPr lang="en-US" dirty="0">
                <a:solidFill>
                  <a:srgbClr val="002060"/>
                </a:solidFill>
                <a:latin typeface="Microsoft YaHei" panose="020B0503020204020204" pitchFamily="34" charset="-122"/>
                <a:ea typeface="Microsoft YaHei" panose="020B0503020204020204" pitchFamily="34" charset="-122"/>
              </a:rPr>
              <a:t> 2022</a:t>
            </a:r>
            <a:r>
              <a:rPr lang="en-US" dirty="0">
                <a:latin typeface="Microsoft YaHei" panose="020B0503020204020204" pitchFamily="34" charset="-122"/>
                <a:ea typeface="Microsoft YaHei" panose="020B0503020204020204" pitchFamily="34" charset="-122"/>
              </a:rPr>
              <a:t>）</a:t>
            </a:r>
          </a:p>
          <a:p>
            <a:pPr marL="674370" lvl="1" indent="-400050">
              <a:buAutoNum type="romanUcPeriod"/>
            </a:pPr>
            <a:r>
              <a:rPr lang="en-US" altLang="zh-CN" b="1" dirty="0">
                <a:latin typeface="Microsoft YaHei" panose="020B0503020204020204" pitchFamily="34" charset="-122"/>
                <a:ea typeface="Microsoft YaHei" panose="020B0503020204020204" pitchFamily="34" charset="-122"/>
              </a:rPr>
              <a:t>Manipulation</a:t>
            </a:r>
            <a:r>
              <a:rPr lang="zh-CN" altLang="en-US" b="1"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p>
          <a:p>
            <a:pPr lvl="2"/>
            <a:r>
              <a:rPr lang="zh-CN" altLang="en-US" dirty="0">
                <a:solidFill>
                  <a:srgbClr val="C00000"/>
                </a:solidFill>
                <a:latin typeface="Microsoft YaHei" panose="020B0503020204020204" pitchFamily="34" charset="-122"/>
                <a:ea typeface="Microsoft YaHei" panose="020B0503020204020204" pitchFamily="34" charset="-122"/>
              </a:rPr>
              <a:t>肠道菌群干预</a:t>
            </a:r>
            <a:r>
              <a:rPr lang="zh-CN" altLang="en-US" dirty="0">
                <a:latin typeface="Microsoft YaHei" panose="020B0503020204020204" pitchFamily="34" charset="-122"/>
                <a:ea typeface="Microsoft YaHei" panose="020B0503020204020204" pitchFamily="34" charset="-122"/>
              </a:rPr>
              <a:t>加速患者术后恢复（</a:t>
            </a:r>
            <a:r>
              <a:rPr lang="en-US" dirty="0">
                <a:latin typeface="Microsoft YaHei" panose="020B0503020204020204" pitchFamily="34" charset="-122"/>
                <a:ea typeface="Microsoft YaHei" panose="020B0503020204020204" pitchFamily="34" charset="-122"/>
              </a:rPr>
              <a:t>under revision at </a:t>
            </a:r>
            <a:r>
              <a:rPr lang="en-US" b="1" i="1" dirty="0">
                <a:solidFill>
                  <a:srgbClr val="002060"/>
                </a:solidFill>
                <a:latin typeface="Microsoft YaHei" panose="020B0503020204020204" pitchFamily="34" charset="-122"/>
                <a:ea typeface="Microsoft YaHei" panose="020B0503020204020204" pitchFamily="34" charset="-122"/>
              </a:rPr>
              <a:t>CHM</a:t>
            </a:r>
            <a:r>
              <a:rPr lang="en-US" dirty="0">
                <a:latin typeface="Microsoft YaHei" panose="020B0503020204020204" pitchFamily="34" charset="-122"/>
                <a:ea typeface="Microsoft YaHei" panose="020B0503020204020204" pitchFamily="34" charset="-122"/>
              </a:rPr>
              <a:t>）</a:t>
            </a:r>
            <a:endParaRPr lang="en-CN" dirty="0"/>
          </a:p>
          <a:p>
            <a:pPr lvl="1"/>
            <a:endParaRPr lang="en-CN" dirty="0"/>
          </a:p>
        </p:txBody>
      </p:sp>
      <p:sp>
        <p:nvSpPr>
          <p:cNvPr id="4" name="Date Placeholder 3">
            <a:extLst>
              <a:ext uri="{FF2B5EF4-FFF2-40B4-BE49-F238E27FC236}">
                <a16:creationId xmlns:a16="http://schemas.microsoft.com/office/drawing/2014/main" id="{90F33C7D-CF2F-184B-A45E-0A563DA3F33E}"/>
              </a:ext>
            </a:extLst>
          </p:cNvPr>
          <p:cNvSpPr>
            <a:spLocks noGrp="1"/>
          </p:cNvSpPr>
          <p:nvPr>
            <p:ph type="dt" sz="half" idx="10"/>
          </p:nvPr>
        </p:nvSpPr>
        <p:spPr/>
        <p:txBody>
          <a:bodyPr/>
          <a:lstStyle/>
          <a:p>
            <a:fld id="{9197D853-D0D0-7A46-B8BD-55BAAFA26F3F}" type="datetime3">
              <a:rPr lang="en-US" smtClean="0"/>
              <a:t>5 April 2023</a:t>
            </a:fld>
            <a:endParaRPr lang="en-US"/>
          </a:p>
        </p:txBody>
      </p:sp>
      <p:sp>
        <p:nvSpPr>
          <p:cNvPr id="5" name="Footer Placeholder 4">
            <a:extLst>
              <a:ext uri="{FF2B5EF4-FFF2-40B4-BE49-F238E27FC236}">
                <a16:creationId xmlns:a16="http://schemas.microsoft.com/office/drawing/2014/main" id="{58B98FD9-491A-4244-9BF4-73ADE9222D10}"/>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6" name="Slide Number Placeholder 5">
            <a:extLst>
              <a:ext uri="{FF2B5EF4-FFF2-40B4-BE49-F238E27FC236}">
                <a16:creationId xmlns:a16="http://schemas.microsoft.com/office/drawing/2014/main" id="{7B17B8DF-1C96-9C46-ADA5-9763BB1F9719}"/>
              </a:ext>
            </a:extLst>
          </p:cNvPr>
          <p:cNvSpPr>
            <a:spLocks noGrp="1"/>
          </p:cNvSpPr>
          <p:nvPr>
            <p:ph type="sldNum" sz="quarter" idx="12"/>
          </p:nvPr>
        </p:nvSpPr>
        <p:spPr/>
        <p:txBody>
          <a:bodyPr/>
          <a:lstStyle/>
          <a:p>
            <a:fld id="{7DFF1429-2141-5645-B647-B731C9EA6849}" type="slidenum">
              <a:rPr lang="en-US" smtClean="0"/>
              <a:t>26</a:t>
            </a:fld>
            <a:endParaRPr lang="en-US"/>
          </a:p>
        </p:txBody>
      </p:sp>
      <p:pic>
        <p:nvPicPr>
          <p:cNvPr id="7" name="Graphic 6" descr="Group">
            <a:extLst>
              <a:ext uri="{FF2B5EF4-FFF2-40B4-BE49-F238E27FC236}">
                <a16:creationId xmlns:a16="http://schemas.microsoft.com/office/drawing/2014/main" id="{2CD88BF1-96C9-9F3A-90FC-23BB07E55E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3431" y="4155475"/>
            <a:ext cx="914400" cy="914400"/>
          </a:xfrm>
          <a:prstGeom prst="rect">
            <a:avLst/>
          </a:prstGeom>
        </p:spPr>
      </p:pic>
      <p:pic>
        <p:nvPicPr>
          <p:cNvPr id="8" name="Graphic 7" descr="Group">
            <a:extLst>
              <a:ext uri="{FF2B5EF4-FFF2-40B4-BE49-F238E27FC236}">
                <a16:creationId xmlns:a16="http://schemas.microsoft.com/office/drawing/2014/main" id="{2FA3E29C-322D-5E55-F636-777F66AD9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52939" y="4155475"/>
            <a:ext cx="914400" cy="914400"/>
          </a:xfrm>
          <a:prstGeom prst="rect">
            <a:avLst/>
          </a:prstGeom>
        </p:spPr>
      </p:pic>
      <p:pic>
        <p:nvPicPr>
          <p:cNvPr id="9" name="Graphic 8" descr="Group">
            <a:extLst>
              <a:ext uri="{FF2B5EF4-FFF2-40B4-BE49-F238E27FC236}">
                <a16:creationId xmlns:a16="http://schemas.microsoft.com/office/drawing/2014/main" id="{6FE0DF9F-3DB0-AE06-07D6-F4809E42AB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52939" y="4706501"/>
            <a:ext cx="914400" cy="914400"/>
          </a:xfrm>
          <a:prstGeom prst="rect">
            <a:avLst/>
          </a:prstGeom>
        </p:spPr>
      </p:pic>
      <p:pic>
        <p:nvPicPr>
          <p:cNvPr id="10" name="Graphic 9" descr="Group">
            <a:extLst>
              <a:ext uri="{FF2B5EF4-FFF2-40B4-BE49-F238E27FC236}">
                <a16:creationId xmlns:a16="http://schemas.microsoft.com/office/drawing/2014/main" id="{0A5B5281-1B51-73EE-EDF4-500A852E4A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3431" y="4706501"/>
            <a:ext cx="914400" cy="914400"/>
          </a:xfrm>
          <a:prstGeom prst="rect">
            <a:avLst/>
          </a:prstGeom>
        </p:spPr>
      </p:pic>
      <p:sp>
        <p:nvSpPr>
          <p:cNvPr id="11" name="Left Brace 10">
            <a:extLst>
              <a:ext uri="{FF2B5EF4-FFF2-40B4-BE49-F238E27FC236}">
                <a16:creationId xmlns:a16="http://schemas.microsoft.com/office/drawing/2014/main" id="{44126B69-C2F3-0685-5EC0-F69DB675BCBB}"/>
              </a:ext>
            </a:extLst>
          </p:cNvPr>
          <p:cNvSpPr/>
          <p:nvPr/>
        </p:nvSpPr>
        <p:spPr>
          <a:xfrm rot="5400000">
            <a:off x="2443357" y="3468202"/>
            <a:ext cx="122672" cy="12518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1E9920D6-0A1D-E2BE-7B65-ECC161C50ECF}"/>
              </a:ext>
            </a:extLst>
          </p:cNvPr>
          <p:cNvSpPr txBox="1"/>
          <p:nvPr/>
        </p:nvSpPr>
        <p:spPr>
          <a:xfrm>
            <a:off x="2181527" y="3663471"/>
            <a:ext cx="646331" cy="369332"/>
          </a:xfrm>
          <a:prstGeom prst="rect">
            <a:avLst/>
          </a:prstGeom>
          <a:noFill/>
        </p:spPr>
        <p:txBody>
          <a:bodyPr wrap="none" rtlCol="0">
            <a:spAutoFit/>
          </a:bodyPr>
          <a:lstStyle/>
          <a:p>
            <a:r>
              <a:rPr lang="en-CN" dirty="0">
                <a:latin typeface="Microsoft YaHei" panose="020B0503020204020204" pitchFamily="34" charset="-122"/>
                <a:ea typeface="Microsoft YaHei" panose="020B0503020204020204" pitchFamily="34" charset="-122"/>
              </a:rPr>
              <a:t>诊断</a:t>
            </a:r>
          </a:p>
        </p:txBody>
      </p:sp>
      <p:sp>
        <p:nvSpPr>
          <p:cNvPr id="13" name="Left Brace 12">
            <a:extLst>
              <a:ext uri="{FF2B5EF4-FFF2-40B4-BE49-F238E27FC236}">
                <a16:creationId xmlns:a16="http://schemas.microsoft.com/office/drawing/2014/main" id="{D12B9B02-944C-EA65-3096-00494D0A3D6D}"/>
              </a:ext>
            </a:extLst>
          </p:cNvPr>
          <p:cNvSpPr/>
          <p:nvPr/>
        </p:nvSpPr>
        <p:spPr>
          <a:xfrm rot="10800000">
            <a:off x="3754894" y="4630770"/>
            <a:ext cx="139029" cy="5841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CC05C1E6-61ED-1A28-9804-3FB7DDB63947}"/>
              </a:ext>
            </a:extLst>
          </p:cNvPr>
          <p:cNvSpPr txBox="1"/>
          <p:nvPr/>
        </p:nvSpPr>
        <p:spPr>
          <a:xfrm>
            <a:off x="3893923" y="4738158"/>
            <a:ext cx="646331" cy="369332"/>
          </a:xfrm>
          <a:prstGeom prst="rect">
            <a:avLst/>
          </a:prstGeom>
          <a:noFill/>
        </p:spPr>
        <p:txBody>
          <a:bodyPr wrap="none" rtlCol="0">
            <a:spAutoFit/>
          </a:bodyPr>
          <a:lstStyle/>
          <a:p>
            <a:r>
              <a:rPr lang="en-CN" dirty="0">
                <a:latin typeface="Microsoft YaHei" panose="020B0503020204020204" pitchFamily="34" charset="-122"/>
                <a:ea typeface="Microsoft YaHei" panose="020B0503020204020204" pitchFamily="34" charset="-122"/>
              </a:rPr>
              <a:t>预后</a:t>
            </a:r>
          </a:p>
        </p:txBody>
      </p:sp>
      <p:sp>
        <p:nvSpPr>
          <p:cNvPr id="15" name="TextBox 14">
            <a:extLst>
              <a:ext uri="{FF2B5EF4-FFF2-40B4-BE49-F238E27FC236}">
                <a16:creationId xmlns:a16="http://schemas.microsoft.com/office/drawing/2014/main" id="{380B2F0D-FFCB-189E-99BE-819E68CC32A8}"/>
              </a:ext>
            </a:extLst>
          </p:cNvPr>
          <p:cNvSpPr txBox="1"/>
          <p:nvPr/>
        </p:nvSpPr>
        <p:spPr>
          <a:xfrm>
            <a:off x="5243332" y="4722471"/>
            <a:ext cx="4403770" cy="369332"/>
          </a:xfrm>
          <a:prstGeom prst="rect">
            <a:avLst/>
          </a:prstGeom>
          <a:noFill/>
        </p:spPr>
        <p:txBody>
          <a:bodyPr wrap="none" rtlCol="0">
            <a:spAutoFit/>
          </a:bodyPr>
          <a:lstStyle/>
          <a:p>
            <a:r>
              <a:rPr lang="en-CN" dirty="0"/>
              <a:t>采样</a:t>
            </a:r>
            <a:r>
              <a:rPr lang="zh-CN" altLang="en-US" dirty="0"/>
              <a:t> </a:t>
            </a:r>
            <a:r>
              <a:rPr lang="en-US" altLang="zh-CN" dirty="0">
                <a:sym typeface="Wingdings" pitchFamily="2" charset="2"/>
              </a:rPr>
              <a:t></a:t>
            </a:r>
            <a:r>
              <a:rPr lang="zh-CN" altLang="en-US" dirty="0">
                <a:sym typeface="Wingdings" pitchFamily="2" charset="2"/>
              </a:rPr>
              <a:t> </a:t>
            </a:r>
            <a:r>
              <a:rPr lang="en-CN" dirty="0"/>
              <a:t>差异菌</a:t>
            </a:r>
            <a:r>
              <a:rPr lang="zh-CN" altLang="en-US" dirty="0"/>
              <a:t> </a:t>
            </a:r>
            <a:r>
              <a:rPr lang="en-US" altLang="zh-CN" dirty="0">
                <a:sym typeface="Wingdings" pitchFamily="2" charset="2"/>
              </a:rPr>
              <a:t></a:t>
            </a:r>
            <a:r>
              <a:rPr lang="zh-CN" altLang="en-US" dirty="0">
                <a:sym typeface="Wingdings" pitchFamily="2" charset="2"/>
              </a:rPr>
              <a:t> 动物实验 </a:t>
            </a:r>
            <a:r>
              <a:rPr lang="en-US" altLang="zh-CN" dirty="0">
                <a:sym typeface="Wingdings" pitchFamily="2" charset="2"/>
              </a:rPr>
              <a:t></a:t>
            </a:r>
            <a:r>
              <a:rPr lang="zh-CN" altLang="en-US" dirty="0">
                <a:sym typeface="Wingdings" pitchFamily="2" charset="2"/>
              </a:rPr>
              <a:t> 人体试验</a:t>
            </a:r>
            <a:endParaRPr lang="en-CN" dirty="0"/>
          </a:p>
        </p:txBody>
      </p:sp>
    </p:spTree>
    <p:extLst>
      <p:ext uri="{BB962C8B-B14F-4D97-AF65-F5344CB8AC3E}">
        <p14:creationId xmlns:p14="http://schemas.microsoft.com/office/powerpoint/2010/main" val="2467579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1E3C228C-5F64-E032-FEA1-AF5481BFCE69}"/>
              </a:ext>
            </a:extLst>
          </p:cNvPr>
          <p:cNvGrpSpPr/>
          <p:nvPr/>
        </p:nvGrpSpPr>
        <p:grpSpPr>
          <a:xfrm>
            <a:off x="7098245" y="1862024"/>
            <a:ext cx="1460882" cy="2447905"/>
            <a:chOff x="809232" y="1857892"/>
            <a:chExt cx="1460882" cy="2447905"/>
          </a:xfrm>
        </p:grpSpPr>
        <p:cxnSp>
          <p:nvCxnSpPr>
            <p:cNvPr id="54" name="Straight Arrow Connector 53">
              <a:extLst>
                <a:ext uri="{FF2B5EF4-FFF2-40B4-BE49-F238E27FC236}">
                  <a16:creationId xmlns:a16="http://schemas.microsoft.com/office/drawing/2014/main" id="{2D6D50B4-E160-4B14-DC2B-9B830CB4133B}"/>
                </a:ext>
              </a:extLst>
            </p:cNvPr>
            <p:cNvCxnSpPr/>
            <p:nvPr/>
          </p:nvCxnSpPr>
          <p:spPr>
            <a:xfrm>
              <a:off x="1528870" y="1857892"/>
              <a:ext cx="0" cy="1861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Picture 2" descr="Poop Icon Images - Free Download on Freepik">
              <a:extLst>
                <a:ext uri="{FF2B5EF4-FFF2-40B4-BE49-F238E27FC236}">
                  <a16:creationId xmlns:a16="http://schemas.microsoft.com/office/drawing/2014/main" id="{694E17CF-AB20-A0CD-E71C-7AA69D37C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232" y="3835036"/>
              <a:ext cx="462692" cy="46269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A flat style vector of blood test icon 5096278 Vector Art at Vecteezy">
              <a:extLst>
                <a:ext uri="{FF2B5EF4-FFF2-40B4-BE49-F238E27FC236}">
                  <a16:creationId xmlns:a16="http://schemas.microsoft.com/office/drawing/2014/main" id="{BA13AA6F-F044-8E36-142A-FB1F10CE8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130" y="3849112"/>
              <a:ext cx="456685" cy="45668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Medical record - Free healthcare and medical icons">
              <a:extLst>
                <a:ext uri="{FF2B5EF4-FFF2-40B4-BE49-F238E27FC236}">
                  <a16:creationId xmlns:a16="http://schemas.microsoft.com/office/drawing/2014/main" id="{D643C72B-7045-D454-EC7C-6D473D682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429" y="3849112"/>
              <a:ext cx="456685" cy="4566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B3023163-19B5-C041-D140-950A98D59B0B}"/>
              </a:ext>
            </a:extLst>
          </p:cNvPr>
          <p:cNvGrpSpPr/>
          <p:nvPr/>
        </p:nvGrpSpPr>
        <p:grpSpPr>
          <a:xfrm>
            <a:off x="4414003" y="1899340"/>
            <a:ext cx="1460882" cy="2447905"/>
            <a:chOff x="809232" y="1857892"/>
            <a:chExt cx="1460882" cy="2447905"/>
          </a:xfrm>
        </p:grpSpPr>
        <p:cxnSp>
          <p:nvCxnSpPr>
            <p:cNvPr id="43" name="Straight Arrow Connector 42">
              <a:extLst>
                <a:ext uri="{FF2B5EF4-FFF2-40B4-BE49-F238E27FC236}">
                  <a16:creationId xmlns:a16="http://schemas.microsoft.com/office/drawing/2014/main" id="{3EC7B315-B931-817C-BA80-080189127602}"/>
                </a:ext>
              </a:extLst>
            </p:cNvPr>
            <p:cNvCxnSpPr/>
            <p:nvPr/>
          </p:nvCxnSpPr>
          <p:spPr>
            <a:xfrm>
              <a:off x="1528870" y="1857892"/>
              <a:ext cx="0" cy="1861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2" descr="Poop Icon Images - Free Download on Freepik">
              <a:extLst>
                <a:ext uri="{FF2B5EF4-FFF2-40B4-BE49-F238E27FC236}">
                  <a16:creationId xmlns:a16="http://schemas.microsoft.com/office/drawing/2014/main" id="{43D6AF66-107C-93C4-A62C-E4712735E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232" y="3835036"/>
              <a:ext cx="462692" cy="4626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A flat style vector of blood test icon 5096278 Vector Art at Vecteezy">
              <a:extLst>
                <a:ext uri="{FF2B5EF4-FFF2-40B4-BE49-F238E27FC236}">
                  <a16:creationId xmlns:a16="http://schemas.microsoft.com/office/drawing/2014/main" id="{BEE5BBA7-7A74-FB4A-5E26-CA79E4DDE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130" y="3849112"/>
              <a:ext cx="456685" cy="4566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Medical record - Free healthcare and medical icons">
              <a:extLst>
                <a:ext uri="{FF2B5EF4-FFF2-40B4-BE49-F238E27FC236}">
                  <a16:creationId xmlns:a16="http://schemas.microsoft.com/office/drawing/2014/main" id="{99036F02-7A97-1F52-BDD7-219BC650A4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429" y="3849112"/>
              <a:ext cx="456685" cy="4566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79D76EF5-BB90-378D-C9AD-428D63415026}"/>
              </a:ext>
            </a:extLst>
          </p:cNvPr>
          <p:cNvGrpSpPr/>
          <p:nvPr/>
        </p:nvGrpSpPr>
        <p:grpSpPr>
          <a:xfrm>
            <a:off x="1624664" y="1874297"/>
            <a:ext cx="1460882" cy="2447905"/>
            <a:chOff x="809232" y="1857892"/>
            <a:chExt cx="1460882" cy="2447905"/>
          </a:xfrm>
        </p:grpSpPr>
        <p:cxnSp>
          <p:nvCxnSpPr>
            <p:cNvPr id="27" name="Straight Arrow Connector 26">
              <a:extLst>
                <a:ext uri="{FF2B5EF4-FFF2-40B4-BE49-F238E27FC236}">
                  <a16:creationId xmlns:a16="http://schemas.microsoft.com/office/drawing/2014/main" id="{D5082498-9326-8112-BB34-1F827F969BD8}"/>
                </a:ext>
              </a:extLst>
            </p:cNvPr>
            <p:cNvCxnSpPr/>
            <p:nvPr/>
          </p:nvCxnSpPr>
          <p:spPr>
            <a:xfrm>
              <a:off x="1528870" y="1857892"/>
              <a:ext cx="0" cy="1861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Poop Icon Images - Free Download on Freepik">
              <a:extLst>
                <a:ext uri="{FF2B5EF4-FFF2-40B4-BE49-F238E27FC236}">
                  <a16:creationId xmlns:a16="http://schemas.microsoft.com/office/drawing/2014/main" id="{7BCD804D-A49C-19AB-16FC-5E781ECE1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232" y="3835036"/>
              <a:ext cx="462692" cy="4626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flat style vector of blood test icon 5096278 Vector Art at Vecteezy">
              <a:extLst>
                <a:ext uri="{FF2B5EF4-FFF2-40B4-BE49-F238E27FC236}">
                  <a16:creationId xmlns:a16="http://schemas.microsoft.com/office/drawing/2014/main" id="{86A8246C-7F8E-BFF7-A708-468FBBA63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130" y="3849112"/>
              <a:ext cx="456685" cy="4566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edical record - Free healthcare and medical icons">
              <a:extLst>
                <a:ext uri="{FF2B5EF4-FFF2-40B4-BE49-F238E27FC236}">
                  <a16:creationId xmlns:a16="http://schemas.microsoft.com/office/drawing/2014/main" id="{3E2103E9-CF39-7ECB-3293-427F588640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429" y="3849112"/>
              <a:ext cx="456685" cy="45668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EA1118B5-916D-0F0D-E4E0-4EA2FB141A6E}"/>
              </a:ext>
            </a:extLst>
          </p:cNvPr>
          <p:cNvSpPr>
            <a:spLocks noGrp="1"/>
          </p:cNvSpPr>
          <p:nvPr>
            <p:ph type="title"/>
          </p:nvPr>
        </p:nvSpPr>
        <p:spPr/>
        <p:txBody>
          <a:bodyPr/>
          <a:lstStyle/>
          <a:p>
            <a:r>
              <a:rPr lang="en-CN" dirty="0"/>
              <a:t>小结</a:t>
            </a:r>
            <a:r>
              <a:rPr lang="zh-CN" altLang="en-US" dirty="0"/>
              <a:t> ： 菌群</a:t>
            </a:r>
            <a:r>
              <a:rPr lang="en-US" altLang="zh-CN" dirty="0"/>
              <a:t>/</a:t>
            </a:r>
            <a:r>
              <a:rPr lang="zh-CN" altLang="en-US" dirty="0"/>
              <a:t>临床研究思路总结</a:t>
            </a:r>
            <a:endParaRPr lang="en-CN" dirty="0"/>
          </a:p>
        </p:txBody>
      </p:sp>
      <p:sp>
        <p:nvSpPr>
          <p:cNvPr id="4" name="Date Placeholder 3">
            <a:extLst>
              <a:ext uri="{FF2B5EF4-FFF2-40B4-BE49-F238E27FC236}">
                <a16:creationId xmlns:a16="http://schemas.microsoft.com/office/drawing/2014/main" id="{793FC94E-9659-AE23-C2C0-D00838A50E5B}"/>
              </a:ext>
            </a:extLst>
          </p:cNvPr>
          <p:cNvSpPr>
            <a:spLocks noGrp="1"/>
          </p:cNvSpPr>
          <p:nvPr>
            <p:ph type="dt" sz="half" idx="10"/>
          </p:nvPr>
        </p:nvSpPr>
        <p:spPr/>
        <p:txBody>
          <a:bodyPr/>
          <a:lstStyle/>
          <a:p>
            <a:fld id="{6EF741AD-BBCE-B343-A085-E336998126CC}" type="datetime3">
              <a:rPr lang="en-US" smtClean="0"/>
              <a:t>5 April 2023</a:t>
            </a:fld>
            <a:endParaRPr lang="en-US" dirty="0"/>
          </a:p>
        </p:txBody>
      </p:sp>
      <p:sp>
        <p:nvSpPr>
          <p:cNvPr id="5" name="Footer Placeholder 4">
            <a:extLst>
              <a:ext uri="{FF2B5EF4-FFF2-40B4-BE49-F238E27FC236}">
                <a16:creationId xmlns:a16="http://schemas.microsoft.com/office/drawing/2014/main" id="{6B9E1EB9-AC92-DA9D-2878-961A88DF463D}"/>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AA6B63EE-CEC3-4F8B-9F0E-0C550A0BC685}"/>
              </a:ext>
            </a:extLst>
          </p:cNvPr>
          <p:cNvSpPr>
            <a:spLocks noGrp="1"/>
          </p:cNvSpPr>
          <p:nvPr>
            <p:ph type="sldNum" sz="quarter" idx="12"/>
          </p:nvPr>
        </p:nvSpPr>
        <p:spPr/>
        <p:txBody>
          <a:bodyPr/>
          <a:lstStyle/>
          <a:p>
            <a:fld id="{7DFF1429-2141-5645-B647-B731C9EA6849}" type="slidenum">
              <a:rPr lang="en-US" smtClean="0"/>
              <a:t>27</a:t>
            </a:fld>
            <a:endParaRPr lang="en-US"/>
          </a:p>
        </p:txBody>
      </p:sp>
      <p:sp>
        <p:nvSpPr>
          <p:cNvPr id="7" name="Bent Arrow 6">
            <a:extLst>
              <a:ext uri="{FF2B5EF4-FFF2-40B4-BE49-F238E27FC236}">
                <a16:creationId xmlns:a16="http://schemas.microsoft.com/office/drawing/2014/main" id="{734E5FCC-8FAE-844D-EE8B-02C31EA42C06}"/>
              </a:ext>
            </a:extLst>
          </p:cNvPr>
          <p:cNvSpPr/>
          <p:nvPr/>
        </p:nvSpPr>
        <p:spPr>
          <a:xfrm rot="5400000">
            <a:off x="1456987" y="1961823"/>
            <a:ext cx="740663" cy="1573481"/>
          </a:xfrm>
          <a:prstGeom prst="bentArrow">
            <a:avLst>
              <a:gd name="adj1" fmla="val 25000"/>
              <a:gd name="adj2" fmla="val 35234"/>
              <a:gd name="adj3" fmla="val 25000"/>
              <a:gd name="adj4" fmla="val 7257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solidFill>
                <a:srgbClr val="00B050"/>
              </a:solidFill>
            </a:endParaRPr>
          </a:p>
        </p:txBody>
      </p:sp>
      <p:sp>
        <p:nvSpPr>
          <p:cNvPr id="8" name="Rectangle 7">
            <a:extLst>
              <a:ext uri="{FF2B5EF4-FFF2-40B4-BE49-F238E27FC236}">
                <a16:creationId xmlns:a16="http://schemas.microsoft.com/office/drawing/2014/main" id="{37877B43-7CED-35F3-9444-AD55678574B0}"/>
              </a:ext>
            </a:extLst>
          </p:cNvPr>
          <p:cNvSpPr/>
          <p:nvPr/>
        </p:nvSpPr>
        <p:spPr>
          <a:xfrm>
            <a:off x="1040578" y="1845724"/>
            <a:ext cx="2781301" cy="53250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latin typeface="DengXian" panose="02010600030101010101" pitchFamily="2" charset="-122"/>
                <a:ea typeface="DengXian" panose="02010600030101010101" pitchFamily="2" charset="-122"/>
              </a:rPr>
              <a:t>患者</a:t>
            </a:r>
          </a:p>
        </p:txBody>
      </p:sp>
      <p:sp>
        <p:nvSpPr>
          <p:cNvPr id="9" name="TextBox 8">
            <a:extLst>
              <a:ext uri="{FF2B5EF4-FFF2-40B4-BE49-F238E27FC236}">
                <a16:creationId xmlns:a16="http://schemas.microsoft.com/office/drawing/2014/main" id="{1D5061E9-617D-8F40-4842-6620A932DDE1}"/>
              </a:ext>
            </a:extLst>
          </p:cNvPr>
          <p:cNvSpPr txBox="1"/>
          <p:nvPr/>
        </p:nvSpPr>
        <p:spPr>
          <a:xfrm>
            <a:off x="1040579" y="1375808"/>
            <a:ext cx="881973" cy="369332"/>
          </a:xfrm>
          <a:prstGeom prst="rect">
            <a:avLst/>
          </a:prstGeom>
          <a:noFill/>
        </p:spPr>
        <p:txBody>
          <a:bodyPr wrap="none" rtlCol="0">
            <a:spAutoFit/>
          </a:bodyPr>
          <a:lstStyle/>
          <a:p>
            <a:r>
              <a:rPr lang="en-US" altLang="zh-CN" dirty="0">
                <a:latin typeface="DengXian" panose="02010600030101010101" pitchFamily="2" charset="-122"/>
                <a:ea typeface="DengXian" panose="02010600030101010101" pitchFamily="2" charset="-122"/>
              </a:rPr>
              <a:t>1.</a:t>
            </a:r>
            <a:r>
              <a:rPr lang="zh-CN" altLang="en-US" dirty="0">
                <a:latin typeface="DengXian" panose="02010600030101010101" pitchFamily="2" charset="-122"/>
                <a:ea typeface="DengXian" panose="02010600030101010101" pitchFamily="2" charset="-122"/>
              </a:rPr>
              <a:t> </a:t>
            </a:r>
            <a:r>
              <a:rPr lang="en-CN" dirty="0">
                <a:latin typeface="DengXian" panose="02010600030101010101" pitchFamily="2" charset="-122"/>
                <a:ea typeface="DengXian" panose="02010600030101010101" pitchFamily="2" charset="-122"/>
              </a:rPr>
              <a:t>初诊</a:t>
            </a:r>
          </a:p>
        </p:txBody>
      </p:sp>
      <p:sp>
        <p:nvSpPr>
          <p:cNvPr id="10" name="Bent Arrow 9">
            <a:extLst>
              <a:ext uri="{FF2B5EF4-FFF2-40B4-BE49-F238E27FC236}">
                <a16:creationId xmlns:a16="http://schemas.microsoft.com/office/drawing/2014/main" id="{4E84CB31-367E-9934-95C7-D6BDD7B06ED9}"/>
              </a:ext>
            </a:extLst>
          </p:cNvPr>
          <p:cNvSpPr/>
          <p:nvPr/>
        </p:nvSpPr>
        <p:spPr>
          <a:xfrm rot="5400000">
            <a:off x="4238289" y="1775707"/>
            <a:ext cx="740663" cy="1573481"/>
          </a:xfrm>
          <a:prstGeom prst="bentArrow">
            <a:avLst>
              <a:gd name="adj1" fmla="val 25000"/>
              <a:gd name="adj2" fmla="val 35234"/>
              <a:gd name="adj3" fmla="val 25000"/>
              <a:gd name="adj4" fmla="val 7257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solidFill>
                <a:srgbClr val="00B050"/>
              </a:solidFill>
            </a:endParaRPr>
          </a:p>
        </p:txBody>
      </p:sp>
      <p:sp>
        <p:nvSpPr>
          <p:cNvPr id="11" name="Rectangle 10">
            <a:extLst>
              <a:ext uri="{FF2B5EF4-FFF2-40B4-BE49-F238E27FC236}">
                <a16:creationId xmlns:a16="http://schemas.microsoft.com/office/drawing/2014/main" id="{30516BC1-F1EB-A2D8-DC16-09CD0D856915}"/>
              </a:ext>
            </a:extLst>
          </p:cNvPr>
          <p:cNvSpPr/>
          <p:nvPr/>
        </p:nvSpPr>
        <p:spPr>
          <a:xfrm>
            <a:off x="3821881" y="1846170"/>
            <a:ext cx="2500856" cy="3496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latin typeface="DengXian" panose="02010600030101010101" pitchFamily="2" charset="-122"/>
                <a:ea typeface="DengXian" panose="02010600030101010101" pitchFamily="2" charset="-122"/>
              </a:rPr>
              <a:t>反应差</a:t>
            </a:r>
          </a:p>
        </p:txBody>
      </p:sp>
      <p:sp>
        <p:nvSpPr>
          <p:cNvPr id="12" name="TextBox 11">
            <a:extLst>
              <a:ext uri="{FF2B5EF4-FFF2-40B4-BE49-F238E27FC236}">
                <a16:creationId xmlns:a16="http://schemas.microsoft.com/office/drawing/2014/main" id="{A363EF26-77A8-4860-4A70-05A6321E7E97}"/>
              </a:ext>
            </a:extLst>
          </p:cNvPr>
          <p:cNvSpPr txBox="1"/>
          <p:nvPr/>
        </p:nvSpPr>
        <p:spPr>
          <a:xfrm>
            <a:off x="3840127" y="1356680"/>
            <a:ext cx="1555234" cy="369332"/>
          </a:xfrm>
          <a:prstGeom prst="rect">
            <a:avLst/>
          </a:prstGeom>
          <a:noFill/>
        </p:spPr>
        <p:txBody>
          <a:bodyPr wrap="none" rtlCol="0">
            <a:spAutoFit/>
          </a:bodyPr>
          <a:lstStyle/>
          <a:p>
            <a:r>
              <a:rPr lang="en-US" altLang="zh-CN" dirty="0">
                <a:latin typeface="DengXian" panose="02010600030101010101" pitchFamily="2" charset="-122"/>
                <a:ea typeface="DengXian" panose="02010600030101010101" pitchFamily="2" charset="-122"/>
              </a:rPr>
              <a:t>2.</a:t>
            </a:r>
            <a:r>
              <a:rPr lang="zh-CN" altLang="en-US" dirty="0">
                <a:latin typeface="DengXian" panose="02010600030101010101" pitchFamily="2" charset="-122"/>
                <a:ea typeface="DengXian" panose="02010600030101010101" pitchFamily="2" charset="-122"/>
              </a:rPr>
              <a:t> </a:t>
            </a:r>
            <a:r>
              <a:rPr lang="en-CN" dirty="0">
                <a:latin typeface="DengXian" panose="02010600030101010101" pitchFamily="2" charset="-122"/>
                <a:ea typeface="DengXian" panose="02010600030101010101" pitchFamily="2" charset="-122"/>
              </a:rPr>
              <a:t>治疗</a:t>
            </a:r>
            <a:r>
              <a:rPr lang="zh-CN" altLang="en-US" dirty="0">
                <a:latin typeface="DengXian" panose="02010600030101010101" pitchFamily="2" charset="-122"/>
                <a:ea typeface="DengXian" panose="02010600030101010101" pitchFamily="2" charset="-122"/>
              </a:rPr>
              <a:t> </a:t>
            </a:r>
            <a:r>
              <a:rPr lang="en-US" altLang="zh-CN" dirty="0">
                <a:latin typeface="DengXian" panose="02010600030101010101" pitchFamily="2" charset="-122"/>
                <a:ea typeface="DengXian" panose="02010600030101010101" pitchFamily="2" charset="-122"/>
              </a:rPr>
              <a:t>/</a:t>
            </a:r>
            <a:r>
              <a:rPr lang="zh-CN" altLang="en-US" dirty="0">
                <a:latin typeface="DengXian" panose="02010600030101010101" pitchFamily="2" charset="-122"/>
                <a:ea typeface="DengXian" panose="02010600030101010101" pitchFamily="2" charset="-122"/>
              </a:rPr>
              <a:t> 干预</a:t>
            </a:r>
            <a:endParaRPr lang="en-CN" dirty="0">
              <a:latin typeface="DengXian" panose="02010600030101010101" pitchFamily="2" charset="-122"/>
              <a:ea typeface="DengXian" panose="02010600030101010101" pitchFamily="2" charset="-122"/>
            </a:endParaRPr>
          </a:p>
        </p:txBody>
      </p:sp>
      <p:sp>
        <p:nvSpPr>
          <p:cNvPr id="13" name="TextBox 12">
            <a:extLst>
              <a:ext uri="{FF2B5EF4-FFF2-40B4-BE49-F238E27FC236}">
                <a16:creationId xmlns:a16="http://schemas.microsoft.com/office/drawing/2014/main" id="{C171523F-C938-FD92-7A83-11D7E3A630EE}"/>
              </a:ext>
            </a:extLst>
          </p:cNvPr>
          <p:cNvSpPr txBox="1"/>
          <p:nvPr/>
        </p:nvSpPr>
        <p:spPr>
          <a:xfrm>
            <a:off x="6322736" y="1356680"/>
            <a:ext cx="1343638" cy="369332"/>
          </a:xfrm>
          <a:prstGeom prst="rect">
            <a:avLst/>
          </a:prstGeom>
          <a:noFill/>
        </p:spPr>
        <p:txBody>
          <a:bodyPr wrap="none" rtlCol="0">
            <a:spAutoFit/>
          </a:bodyPr>
          <a:lstStyle/>
          <a:p>
            <a:r>
              <a:rPr lang="en-US" altLang="zh-CN" dirty="0">
                <a:latin typeface="DengXian" panose="02010600030101010101" pitchFamily="2" charset="-122"/>
                <a:ea typeface="DengXian" panose="02010600030101010101" pitchFamily="2" charset="-122"/>
              </a:rPr>
              <a:t>3.</a:t>
            </a:r>
            <a:r>
              <a:rPr lang="zh-CN" altLang="en-US" dirty="0">
                <a:latin typeface="DengXian" panose="02010600030101010101" pitchFamily="2" charset="-122"/>
                <a:ea typeface="DengXian" panose="02010600030101010101" pitchFamily="2" charset="-122"/>
              </a:rPr>
              <a:t> 长期</a:t>
            </a:r>
            <a:r>
              <a:rPr lang="en-CN" dirty="0">
                <a:latin typeface="DengXian" panose="02010600030101010101" pitchFamily="2" charset="-122"/>
                <a:ea typeface="DengXian" panose="02010600030101010101" pitchFamily="2" charset="-122"/>
              </a:rPr>
              <a:t>预后</a:t>
            </a:r>
          </a:p>
        </p:txBody>
      </p:sp>
      <p:sp>
        <p:nvSpPr>
          <p:cNvPr id="15" name="TextBox 14">
            <a:extLst>
              <a:ext uri="{FF2B5EF4-FFF2-40B4-BE49-F238E27FC236}">
                <a16:creationId xmlns:a16="http://schemas.microsoft.com/office/drawing/2014/main" id="{F07E06D7-65DD-0107-FE78-A794AE3DFD45}"/>
              </a:ext>
            </a:extLst>
          </p:cNvPr>
          <p:cNvSpPr txBox="1"/>
          <p:nvPr/>
        </p:nvSpPr>
        <p:spPr>
          <a:xfrm>
            <a:off x="988475" y="2653633"/>
            <a:ext cx="1107996" cy="369332"/>
          </a:xfrm>
          <a:prstGeom prst="rect">
            <a:avLst/>
          </a:prstGeom>
          <a:noFill/>
        </p:spPr>
        <p:txBody>
          <a:bodyPr wrap="none" rtlCol="0">
            <a:spAutoFit/>
          </a:bodyPr>
          <a:lstStyle/>
          <a:p>
            <a:r>
              <a:rPr lang="en-CN" dirty="0">
                <a:latin typeface="DengXian" panose="02010600030101010101" pitchFamily="2" charset="-122"/>
                <a:ea typeface="DengXian" panose="02010600030101010101" pitchFamily="2" charset="-122"/>
              </a:rPr>
              <a:t>健康对照</a:t>
            </a:r>
          </a:p>
        </p:txBody>
      </p:sp>
      <p:sp>
        <p:nvSpPr>
          <p:cNvPr id="16" name="TextBox 15">
            <a:extLst>
              <a:ext uri="{FF2B5EF4-FFF2-40B4-BE49-F238E27FC236}">
                <a16:creationId xmlns:a16="http://schemas.microsoft.com/office/drawing/2014/main" id="{7CFF067C-EE00-8C8B-C5DE-85AA3FB08356}"/>
              </a:ext>
            </a:extLst>
          </p:cNvPr>
          <p:cNvSpPr txBox="1"/>
          <p:nvPr/>
        </p:nvSpPr>
        <p:spPr>
          <a:xfrm>
            <a:off x="3833666" y="2428842"/>
            <a:ext cx="877163" cy="369332"/>
          </a:xfrm>
          <a:prstGeom prst="rect">
            <a:avLst/>
          </a:prstGeom>
          <a:noFill/>
        </p:spPr>
        <p:txBody>
          <a:bodyPr wrap="none" rtlCol="0">
            <a:spAutoFit/>
          </a:bodyPr>
          <a:lstStyle/>
          <a:p>
            <a:r>
              <a:rPr lang="en-CN" dirty="0">
                <a:latin typeface="DengXian" panose="02010600030101010101" pitchFamily="2" charset="-122"/>
                <a:ea typeface="DengXian" panose="02010600030101010101" pitchFamily="2" charset="-122"/>
              </a:rPr>
              <a:t>反应好</a:t>
            </a:r>
          </a:p>
        </p:txBody>
      </p:sp>
      <p:sp>
        <p:nvSpPr>
          <p:cNvPr id="18" name="Bent Arrow 17">
            <a:extLst>
              <a:ext uri="{FF2B5EF4-FFF2-40B4-BE49-F238E27FC236}">
                <a16:creationId xmlns:a16="http://schemas.microsoft.com/office/drawing/2014/main" id="{ECA59EA9-FED9-FC67-71B0-7AA93CBE848B}"/>
              </a:ext>
            </a:extLst>
          </p:cNvPr>
          <p:cNvSpPr/>
          <p:nvPr/>
        </p:nvSpPr>
        <p:spPr>
          <a:xfrm rot="5400000">
            <a:off x="6836318" y="1502485"/>
            <a:ext cx="740663" cy="1767827"/>
          </a:xfrm>
          <a:prstGeom prst="bentArrow">
            <a:avLst>
              <a:gd name="adj1" fmla="val 25000"/>
              <a:gd name="adj2" fmla="val 35234"/>
              <a:gd name="adj3" fmla="val 25000"/>
              <a:gd name="adj4" fmla="val 7257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solidFill>
                <a:srgbClr val="00B050"/>
              </a:solidFill>
            </a:endParaRPr>
          </a:p>
        </p:txBody>
      </p:sp>
      <p:sp>
        <p:nvSpPr>
          <p:cNvPr id="19" name="Right Arrow 18">
            <a:extLst>
              <a:ext uri="{FF2B5EF4-FFF2-40B4-BE49-F238E27FC236}">
                <a16:creationId xmlns:a16="http://schemas.microsoft.com/office/drawing/2014/main" id="{235B841E-E492-5598-7E0E-A4D5FE71AD6B}"/>
              </a:ext>
            </a:extLst>
          </p:cNvPr>
          <p:cNvSpPr/>
          <p:nvPr/>
        </p:nvSpPr>
        <p:spPr>
          <a:xfrm>
            <a:off x="6322738" y="1763500"/>
            <a:ext cx="1767826" cy="33050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latin typeface="DengXian" panose="02010600030101010101" pitchFamily="2" charset="-122"/>
                <a:ea typeface="DengXian" panose="02010600030101010101" pitchFamily="2" charset="-122"/>
              </a:rPr>
              <a:t>生存差</a:t>
            </a:r>
          </a:p>
        </p:txBody>
      </p:sp>
      <p:sp>
        <p:nvSpPr>
          <p:cNvPr id="20" name="TextBox 19">
            <a:extLst>
              <a:ext uri="{FF2B5EF4-FFF2-40B4-BE49-F238E27FC236}">
                <a16:creationId xmlns:a16="http://schemas.microsoft.com/office/drawing/2014/main" id="{8D357988-728F-80B0-3300-6BC6A09DF872}"/>
              </a:ext>
            </a:extLst>
          </p:cNvPr>
          <p:cNvSpPr txBox="1"/>
          <p:nvPr/>
        </p:nvSpPr>
        <p:spPr>
          <a:xfrm>
            <a:off x="6697113" y="2240809"/>
            <a:ext cx="881973" cy="369332"/>
          </a:xfrm>
          <a:prstGeom prst="rect">
            <a:avLst/>
          </a:prstGeom>
          <a:noFill/>
        </p:spPr>
        <p:txBody>
          <a:bodyPr wrap="none" rtlCol="0">
            <a:spAutoFit/>
          </a:bodyPr>
          <a:lstStyle/>
          <a:p>
            <a:r>
              <a:rPr lang="en-CN" dirty="0">
                <a:latin typeface="DengXian" panose="02010600030101010101" pitchFamily="2" charset="-122"/>
                <a:ea typeface="DengXian" panose="02010600030101010101" pitchFamily="2" charset="-122"/>
              </a:rPr>
              <a:t>生存好</a:t>
            </a:r>
          </a:p>
        </p:txBody>
      </p:sp>
      <p:cxnSp>
        <p:nvCxnSpPr>
          <p:cNvPr id="22" name="Straight Connector 21">
            <a:extLst>
              <a:ext uri="{FF2B5EF4-FFF2-40B4-BE49-F238E27FC236}">
                <a16:creationId xmlns:a16="http://schemas.microsoft.com/office/drawing/2014/main" id="{1359236B-0BA4-CD26-6893-5CE30E172803}"/>
              </a:ext>
            </a:extLst>
          </p:cNvPr>
          <p:cNvCxnSpPr/>
          <p:nvPr/>
        </p:nvCxnSpPr>
        <p:spPr>
          <a:xfrm flipV="1">
            <a:off x="1040578" y="1375808"/>
            <a:ext cx="0" cy="10024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C7933E-5DC0-C9CB-792F-464EDF165123}"/>
              </a:ext>
            </a:extLst>
          </p:cNvPr>
          <p:cNvCxnSpPr/>
          <p:nvPr/>
        </p:nvCxnSpPr>
        <p:spPr>
          <a:xfrm flipV="1">
            <a:off x="3815682" y="1356680"/>
            <a:ext cx="0" cy="10024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EF1DCA-317A-C316-5578-91403DF98E5B}"/>
              </a:ext>
            </a:extLst>
          </p:cNvPr>
          <p:cNvCxnSpPr>
            <a:cxnSpLocks/>
          </p:cNvCxnSpPr>
          <p:nvPr/>
        </p:nvCxnSpPr>
        <p:spPr>
          <a:xfrm flipV="1">
            <a:off x="6310379" y="1356680"/>
            <a:ext cx="0" cy="8354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AB7A4902-51D1-B4E9-0B9C-489DE367A3A2}"/>
              </a:ext>
            </a:extLst>
          </p:cNvPr>
          <p:cNvGrpSpPr/>
          <p:nvPr/>
        </p:nvGrpSpPr>
        <p:grpSpPr>
          <a:xfrm>
            <a:off x="1688490" y="4616149"/>
            <a:ext cx="1338828" cy="996286"/>
            <a:chOff x="873058" y="4630166"/>
            <a:chExt cx="1338828" cy="996286"/>
          </a:xfrm>
        </p:grpSpPr>
        <p:sp>
          <p:nvSpPr>
            <p:cNvPr id="39" name="Down Arrow 38">
              <a:extLst>
                <a:ext uri="{FF2B5EF4-FFF2-40B4-BE49-F238E27FC236}">
                  <a16:creationId xmlns:a16="http://schemas.microsoft.com/office/drawing/2014/main" id="{26E1B9EA-BBEB-9DCF-0FD4-B0F1CF124847}"/>
                </a:ext>
              </a:extLst>
            </p:cNvPr>
            <p:cNvSpPr/>
            <p:nvPr/>
          </p:nvSpPr>
          <p:spPr>
            <a:xfrm>
              <a:off x="1360189" y="4630166"/>
              <a:ext cx="329319" cy="21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TextBox 39">
              <a:extLst>
                <a:ext uri="{FF2B5EF4-FFF2-40B4-BE49-F238E27FC236}">
                  <a16:creationId xmlns:a16="http://schemas.microsoft.com/office/drawing/2014/main" id="{83C65AE2-08B5-6EC7-EED6-FEF8DD2A08B0}"/>
                </a:ext>
              </a:extLst>
            </p:cNvPr>
            <p:cNvSpPr txBox="1"/>
            <p:nvPr/>
          </p:nvSpPr>
          <p:spPr>
            <a:xfrm>
              <a:off x="873058" y="4980121"/>
              <a:ext cx="1338828" cy="646331"/>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pPr algn="ctr"/>
              <a:r>
                <a:rPr lang="en-CN" dirty="0">
                  <a:latin typeface="DengXian" panose="02010600030101010101" pitchFamily="2" charset="-122"/>
                  <a:ea typeface="DengXian" panose="02010600030101010101" pitchFamily="2" charset="-122"/>
                </a:rPr>
                <a:t>疾病标志物</a:t>
              </a:r>
            </a:p>
            <a:p>
              <a:pPr algn="ctr"/>
              <a:r>
                <a:rPr lang="en-CN" dirty="0">
                  <a:latin typeface="DengXian" panose="02010600030101010101" pitchFamily="2" charset="-122"/>
                  <a:ea typeface="DengXian" panose="02010600030101010101" pitchFamily="2" charset="-122"/>
                </a:rPr>
                <a:t>诊断模型</a:t>
              </a:r>
            </a:p>
          </p:txBody>
        </p:sp>
      </p:grpSp>
      <p:grpSp>
        <p:nvGrpSpPr>
          <p:cNvPr id="47" name="Group 46">
            <a:extLst>
              <a:ext uri="{FF2B5EF4-FFF2-40B4-BE49-F238E27FC236}">
                <a16:creationId xmlns:a16="http://schemas.microsoft.com/office/drawing/2014/main" id="{6DDBC54C-D0F4-4F0C-7BE0-8D6D76FF3D9E}"/>
              </a:ext>
            </a:extLst>
          </p:cNvPr>
          <p:cNvGrpSpPr/>
          <p:nvPr/>
        </p:nvGrpSpPr>
        <p:grpSpPr>
          <a:xfrm>
            <a:off x="4233394" y="4622064"/>
            <a:ext cx="1800493" cy="996634"/>
            <a:chOff x="624601" y="4630166"/>
            <a:chExt cx="1800493" cy="996634"/>
          </a:xfrm>
        </p:grpSpPr>
        <p:sp>
          <p:nvSpPr>
            <p:cNvPr id="48" name="Down Arrow 47">
              <a:extLst>
                <a:ext uri="{FF2B5EF4-FFF2-40B4-BE49-F238E27FC236}">
                  <a16:creationId xmlns:a16="http://schemas.microsoft.com/office/drawing/2014/main" id="{14A448FB-80F3-7FCD-5C4E-9215FF5BDAA3}"/>
                </a:ext>
              </a:extLst>
            </p:cNvPr>
            <p:cNvSpPr/>
            <p:nvPr/>
          </p:nvSpPr>
          <p:spPr>
            <a:xfrm>
              <a:off x="1360189" y="4630166"/>
              <a:ext cx="329319" cy="21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TextBox 48">
              <a:extLst>
                <a:ext uri="{FF2B5EF4-FFF2-40B4-BE49-F238E27FC236}">
                  <a16:creationId xmlns:a16="http://schemas.microsoft.com/office/drawing/2014/main" id="{27F99AC8-C473-EE8E-35AB-CB8D90EC85B2}"/>
                </a:ext>
              </a:extLst>
            </p:cNvPr>
            <p:cNvSpPr txBox="1"/>
            <p:nvPr/>
          </p:nvSpPr>
          <p:spPr>
            <a:xfrm>
              <a:off x="624601" y="4980469"/>
              <a:ext cx="1800493" cy="646331"/>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pPr algn="ctr"/>
              <a:r>
                <a:rPr lang="en-CN" dirty="0">
                  <a:latin typeface="DengXian" panose="02010600030101010101" pitchFamily="2" charset="-122"/>
                  <a:ea typeface="DengXian" panose="02010600030101010101" pitchFamily="2" charset="-122"/>
                </a:rPr>
                <a:t>治疗标志物</a:t>
              </a:r>
            </a:p>
            <a:p>
              <a:pPr algn="ctr"/>
              <a:r>
                <a:rPr lang="en-CN" dirty="0">
                  <a:latin typeface="DengXian" panose="02010600030101010101" pitchFamily="2" charset="-122"/>
                  <a:ea typeface="DengXian" panose="02010600030101010101" pitchFamily="2" charset="-122"/>
                </a:rPr>
                <a:t>药物有效性模型</a:t>
              </a:r>
            </a:p>
          </p:txBody>
        </p:sp>
      </p:grpSp>
      <p:grpSp>
        <p:nvGrpSpPr>
          <p:cNvPr id="58" name="Group 57">
            <a:extLst>
              <a:ext uri="{FF2B5EF4-FFF2-40B4-BE49-F238E27FC236}">
                <a16:creationId xmlns:a16="http://schemas.microsoft.com/office/drawing/2014/main" id="{13327F7D-6F7E-0A2D-97E6-227B9F58606A}"/>
              </a:ext>
            </a:extLst>
          </p:cNvPr>
          <p:cNvGrpSpPr/>
          <p:nvPr/>
        </p:nvGrpSpPr>
        <p:grpSpPr>
          <a:xfrm>
            <a:off x="7148468" y="4584748"/>
            <a:ext cx="1338828" cy="996634"/>
            <a:chOff x="855433" y="4630166"/>
            <a:chExt cx="1338828" cy="996634"/>
          </a:xfrm>
        </p:grpSpPr>
        <p:sp>
          <p:nvSpPr>
            <p:cNvPr id="59" name="Down Arrow 58">
              <a:extLst>
                <a:ext uri="{FF2B5EF4-FFF2-40B4-BE49-F238E27FC236}">
                  <a16:creationId xmlns:a16="http://schemas.microsoft.com/office/drawing/2014/main" id="{DBC435D3-BC58-C104-4A9E-9743F28D1845}"/>
                </a:ext>
              </a:extLst>
            </p:cNvPr>
            <p:cNvSpPr/>
            <p:nvPr/>
          </p:nvSpPr>
          <p:spPr>
            <a:xfrm>
              <a:off x="1360189" y="4630166"/>
              <a:ext cx="329319" cy="215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TextBox 59">
              <a:extLst>
                <a:ext uri="{FF2B5EF4-FFF2-40B4-BE49-F238E27FC236}">
                  <a16:creationId xmlns:a16="http://schemas.microsoft.com/office/drawing/2014/main" id="{AD2C66E3-8424-E9F5-4008-491B49DD0609}"/>
                </a:ext>
              </a:extLst>
            </p:cNvPr>
            <p:cNvSpPr txBox="1"/>
            <p:nvPr/>
          </p:nvSpPr>
          <p:spPr>
            <a:xfrm>
              <a:off x="855433" y="4980469"/>
              <a:ext cx="1338828" cy="646331"/>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pPr algn="ctr"/>
              <a:r>
                <a:rPr lang="en-CN" dirty="0">
                  <a:latin typeface="DengXian" panose="02010600030101010101" pitchFamily="2" charset="-122"/>
                  <a:ea typeface="DengXian" panose="02010600030101010101" pitchFamily="2" charset="-122"/>
                </a:rPr>
                <a:t>预后标志物</a:t>
              </a:r>
            </a:p>
            <a:p>
              <a:pPr algn="ctr"/>
              <a:r>
                <a:rPr lang="en-CN" dirty="0">
                  <a:latin typeface="DengXian" panose="02010600030101010101" pitchFamily="2" charset="-122"/>
                  <a:ea typeface="DengXian" panose="02010600030101010101" pitchFamily="2" charset="-122"/>
                </a:rPr>
                <a:t>预后模型</a:t>
              </a:r>
            </a:p>
          </p:txBody>
        </p:sp>
      </p:grpSp>
      <p:cxnSp>
        <p:nvCxnSpPr>
          <p:cNvPr id="63" name="Straight Arrow Connector 62">
            <a:extLst>
              <a:ext uri="{FF2B5EF4-FFF2-40B4-BE49-F238E27FC236}">
                <a16:creationId xmlns:a16="http://schemas.microsoft.com/office/drawing/2014/main" id="{A806653D-1C6E-A316-489B-8AD7A43F0BE6}"/>
              </a:ext>
            </a:extLst>
          </p:cNvPr>
          <p:cNvCxnSpPr/>
          <p:nvPr/>
        </p:nvCxnSpPr>
        <p:spPr>
          <a:xfrm>
            <a:off x="2340280" y="3209544"/>
            <a:ext cx="2793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8" name="Straight Arrow Connector 2047">
            <a:extLst>
              <a:ext uri="{FF2B5EF4-FFF2-40B4-BE49-F238E27FC236}">
                <a16:creationId xmlns:a16="http://schemas.microsoft.com/office/drawing/2014/main" id="{63FA116C-CA5A-4A64-050B-3C83777BA116}"/>
              </a:ext>
            </a:extLst>
          </p:cNvPr>
          <p:cNvCxnSpPr>
            <a:cxnSpLocks/>
          </p:cNvCxnSpPr>
          <p:nvPr/>
        </p:nvCxnSpPr>
        <p:spPr>
          <a:xfrm>
            <a:off x="2340280" y="3435096"/>
            <a:ext cx="5477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4D3A8-4926-A62A-9993-B080F115AF94}"/>
              </a:ext>
            </a:extLst>
          </p:cNvPr>
          <p:cNvSpPr>
            <a:spLocks noGrp="1"/>
          </p:cNvSpPr>
          <p:nvPr>
            <p:ph type="title"/>
          </p:nvPr>
        </p:nvSpPr>
        <p:spPr/>
        <p:txBody>
          <a:bodyPr/>
          <a:lstStyle/>
          <a:p>
            <a:r>
              <a:rPr lang="en-CN" dirty="0"/>
              <a:t>小结</a:t>
            </a:r>
            <a:r>
              <a:rPr lang="zh-CN" altLang="en-US" dirty="0"/>
              <a:t> ： 菌群</a:t>
            </a:r>
            <a:r>
              <a:rPr lang="zh-CN" altLang="en-CN" dirty="0"/>
              <a:t>高</a:t>
            </a:r>
            <a:r>
              <a:rPr lang="zh-CN" altLang="en-US" dirty="0"/>
              <a:t>分文章思路与要求</a:t>
            </a:r>
            <a:endParaRPr lang="en-CN" dirty="0"/>
          </a:p>
        </p:txBody>
      </p:sp>
      <p:sp>
        <p:nvSpPr>
          <p:cNvPr id="3" name="Content Placeholder 2">
            <a:extLst>
              <a:ext uri="{FF2B5EF4-FFF2-40B4-BE49-F238E27FC236}">
                <a16:creationId xmlns:a16="http://schemas.microsoft.com/office/drawing/2014/main" id="{3895CB10-DB42-1A05-F943-682585C3F20D}"/>
              </a:ext>
            </a:extLst>
          </p:cNvPr>
          <p:cNvSpPr>
            <a:spLocks noGrp="1"/>
          </p:cNvSpPr>
          <p:nvPr>
            <p:ph idx="1"/>
          </p:nvPr>
        </p:nvSpPr>
        <p:spPr/>
        <p:txBody>
          <a:bodyPr/>
          <a:lstStyle/>
          <a:p>
            <a:r>
              <a:rPr lang="en-US" altLang="zh-CN" dirty="0"/>
              <a:t>1.</a:t>
            </a:r>
            <a:r>
              <a:rPr lang="zh-CN" altLang="en-US" dirty="0"/>
              <a:t> 多中心、多组学</a:t>
            </a:r>
            <a:endParaRPr lang="en-US" altLang="zh-CN" dirty="0"/>
          </a:p>
          <a:p>
            <a:r>
              <a:rPr lang="en-US" altLang="zh-CN" dirty="0"/>
              <a:t>2.</a:t>
            </a:r>
            <a:r>
              <a:rPr lang="zh-CN" altLang="en-US" dirty="0"/>
              <a:t> 动物实验验证 </a:t>
            </a:r>
            <a:r>
              <a:rPr lang="en-US" altLang="zh-CN" dirty="0"/>
              <a:t>+</a:t>
            </a:r>
            <a:r>
              <a:rPr lang="zh-CN" altLang="en-US" dirty="0"/>
              <a:t> 机制</a:t>
            </a:r>
            <a:endParaRPr lang="en-US" altLang="zh-CN" dirty="0"/>
          </a:p>
          <a:p>
            <a:r>
              <a:rPr lang="en-US" altLang="zh-CN" dirty="0"/>
              <a:t>3.</a:t>
            </a:r>
            <a:r>
              <a:rPr lang="zh-CN" altLang="en-US" dirty="0"/>
              <a:t> 人体试验、临床干预</a:t>
            </a:r>
            <a:endParaRPr lang="en-CN" dirty="0"/>
          </a:p>
        </p:txBody>
      </p:sp>
      <p:sp>
        <p:nvSpPr>
          <p:cNvPr id="4" name="Date Placeholder 3">
            <a:extLst>
              <a:ext uri="{FF2B5EF4-FFF2-40B4-BE49-F238E27FC236}">
                <a16:creationId xmlns:a16="http://schemas.microsoft.com/office/drawing/2014/main" id="{773E4460-CD8B-8911-DDEB-0AA5B0DB342A}"/>
              </a:ext>
            </a:extLst>
          </p:cNvPr>
          <p:cNvSpPr>
            <a:spLocks noGrp="1"/>
          </p:cNvSpPr>
          <p:nvPr>
            <p:ph type="dt" sz="half" idx="10"/>
          </p:nvPr>
        </p:nvSpPr>
        <p:spPr/>
        <p:txBody>
          <a:bodyPr/>
          <a:lstStyle/>
          <a:p>
            <a:fld id="{883B3384-7F36-B943-B68C-C56754404699}" type="datetime3">
              <a:rPr lang="en-US" smtClean="0"/>
              <a:t>5 April 2023</a:t>
            </a:fld>
            <a:endParaRPr lang="en-US" dirty="0"/>
          </a:p>
        </p:txBody>
      </p:sp>
      <p:sp>
        <p:nvSpPr>
          <p:cNvPr id="5" name="Footer Placeholder 4">
            <a:extLst>
              <a:ext uri="{FF2B5EF4-FFF2-40B4-BE49-F238E27FC236}">
                <a16:creationId xmlns:a16="http://schemas.microsoft.com/office/drawing/2014/main" id="{22D7AA06-CD7D-1CA3-C9B2-5ACE1397A98B}"/>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B257F31A-4709-5860-AA9D-0B0F9A5DA127}"/>
              </a:ext>
            </a:extLst>
          </p:cNvPr>
          <p:cNvSpPr>
            <a:spLocks noGrp="1"/>
          </p:cNvSpPr>
          <p:nvPr>
            <p:ph type="sldNum" sz="quarter" idx="12"/>
          </p:nvPr>
        </p:nvSpPr>
        <p:spPr/>
        <p:txBody>
          <a:bodyPr/>
          <a:lstStyle/>
          <a:p>
            <a:fld id="{7DFF1429-2141-5645-B647-B731C9EA6849}" type="slidenum">
              <a:rPr lang="en-US" smtClean="0"/>
              <a:t>28</a:t>
            </a:fld>
            <a:endParaRPr lang="en-US"/>
          </a:p>
        </p:txBody>
      </p:sp>
      <p:pic>
        <p:nvPicPr>
          <p:cNvPr id="7" name="Picture 6">
            <a:extLst>
              <a:ext uri="{FF2B5EF4-FFF2-40B4-BE49-F238E27FC236}">
                <a16:creationId xmlns:a16="http://schemas.microsoft.com/office/drawing/2014/main" id="{277F13B7-E98F-94C7-700F-FE11B6C76EAF}"/>
              </a:ext>
            </a:extLst>
          </p:cNvPr>
          <p:cNvPicPr>
            <a:picLocks noChangeAspect="1"/>
          </p:cNvPicPr>
          <p:nvPr/>
        </p:nvPicPr>
        <p:blipFill>
          <a:blip r:embed="rId2"/>
          <a:stretch>
            <a:fillRect/>
          </a:stretch>
        </p:blipFill>
        <p:spPr>
          <a:xfrm>
            <a:off x="5450063" y="0"/>
            <a:ext cx="4560078" cy="6858000"/>
          </a:xfrm>
          <a:prstGeom prst="rect">
            <a:avLst/>
          </a:prstGeom>
        </p:spPr>
      </p:pic>
      <p:pic>
        <p:nvPicPr>
          <p:cNvPr id="8" name="Picture 7">
            <a:extLst>
              <a:ext uri="{FF2B5EF4-FFF2-40B4-BE49-F238E27FC236}">
                <a16:creationId xmlns:a16="http://schemas.microsoft.com/office/drawing/2014/main" id="{2154C2CD-CC08-823E-A5D9-805A1DD8017F}"/>
              </a:ext>
            </a:extLst>
          </p:cNvPr>
          <p:cNvPicPr>
            <a:picLocks noChangeAspect="1"/>
          </p:cNvPicPr>
          <p:nvPr/>
        </p:nvPicPr>
        <p:blipFill>
          <a:blip r:embed="rId3"/>
          <a:stretch>
            <a:fillRect/>
          </a:stretch>
        </p:blipFill>
        <p:spPr>
          <a:xfrm>
            <a:off x="649717" y="2835862"/>
            <a:ext cx="4560078" cy="3137593"/>
          </a:xfrm>
          <a:prstGeom prst="rect">
            <a:avLst/>
          </a:prstGeom>
        </p:spPr>
      </p:pic>
      <p:sp>
        <p:nvSpPr>
          <p:cNvPr id="9" name="TextBox 8">
            <a:extLst>
              <a:ext uri="{FF2B5EF4-FFF2-40B4-BE49-F238E27FC236}">
                <a16:creationId xmlns:a16="http://schemas.microsoft.com/office/drawing/2014/main" id="{67D321D0-91F6-9C03-018A-7B08EE582C5A}"/>
              </a:ext>
            </a:extLst>
          </p:cNvPr>
          <p:cNvSpPr txBox="1"/>
          <p:nvPr/>
        </p:nvSpPr>
        <p:spPr>
          <a:xfrm>
            <a:off x="9918700" y="3990109"/>
            <a:ext cx="1923802" cy="646331"/>
          </a:xfrm>
          <a:prstGeom prst="rect">
            <a:avLst/>
          </a:prstGeom>
          <a:noFill/>
        </p:spPr>
        <p:txBody>
          <a:bodyPr wrap="square" rtlCol="0">
            <a:spAutoFit/>
          </a:bodyPr>
          <a:lstStyle/>
          <a:p>
            <a:r>
              <a:rPr lang="en-CN" dirty="0">
                <a:latin typeface="DengXian" panose="02010600030101010101" pitchFamily="2" charset="-122"/>
                <a:ea typeface="DengXian" panose="02010600030101010101" pitchFamily="2" charset="-122"/>
              </a:rPr>
              <a:t>寻找差异菌中可食物物种</a:t>
            </a:r>
          </a:p>
        </p:txBody>
      </p:sp>
    </p:spTree>
    <p:extLst>
      <p:ext uri="{BB962C8B-B14F-4D97-AF65-F5344CB8AC3E}">
        <p14:creationId xmlns:p14="http://schemas.microsoft.com/office/powerpoint/2010/main" val="3005594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7619-3191-AE80-6766-B64EB5B82C66}"/>
              </a:ext>
            </a:extLst>
          </p:cNvPr>
          <p:cNvSpPr>
            <a:spLocks noGrp="1"/>
          </p:cNvSpPr>
          <p:nvPr>
            <p:ph type="title"/>
          </p:nvPr>
        </p:nvSpPr>
        <p:spPr/>
        <p:txBody>
          <a:bodyPr/>
          <a:lstStyle/>
          <a:p>
            <a:r>
              <a:rPr lang="en-CN" dirty="0"/>
              <a:t>小结</a:t>
            </a:r>
            <a:r>
              <a:rPr lang="zh-CN" altLang="en-US" dirty="0"/>
              <a:t> ： 其它研究类型</a:t>
            </a:r>
            <a:endParaRPr lang="en-CN" dirty="0"/>
          </a:p>
        </p:txBody>
      </p:sp>
      <p:sp>
        <p:nvSpPr>
          <p:cNvPr id="3" name="Content Placeholder 2">
            <a:extLst>
              <a:ext uri="{FF2B5EF4-FFF2-40B4-BE49-F238E27FC236}">
                <a16:creationId xmlns:a16="http://schemas.microsoft.com/office/drawing/2014/main" id="{8C5EB8AC-F2A8-F7BB-38D6-20B68A9D8C24}"/>
              </a:ext>
            </a:extLst>
          </p:cNvPr>
          <p:cNvSpPr>
            <a:spLocks noGrp="1"/>
          </p:cNvSpPr>
          <p:nvPr>
            <p:ph idx="1"/>
          </p:nvPr>
        </p:nvSpPr>
        <p:spPr/>
        <p:txBody>
          <a:bodyPr/>
          <a:lstStyle/>
          <a:p>
            <a:r>
              <a:rPr lang="en-US" altLang="zh-CN" dirty="0"/>
              <a:t>Case</a:t>
            </a:r>
            <a:r>
              <a:rPr lang="zh-CN" altLang="en-US" dirty="0"/>
              <a:t> </a:t>
            </a:r>
            <a:r>
              <a:rPr lang="en-US" altLang="zh-CN" dirty="0"/>
              <a:t>report</a:t>
            </a:r>
          </a:p>
          <a:p>
            <a:r>
              <a:rPr lang="en-US" altLang="zh-CN" dirty="0"/>
              <a:t>Clinical</a:t>
            </a:r>
            <a:r>
              <a:rPr lang="zh-CN" altLang="en-US" dirty="0"/>
              <a:t> </a:t>
            </a:r>
            <a:r>
              <a:rPr lang="en-US" altLang="zh-CN" dirty="0"/>
              <a:t>trial</a:t>
            </a:r>
          </a:p>
          <a:p>
            <a:r>
              <a:rPr lang="en-US" altLang="zh-CN" dirty="0"/>
              <a:t>Meta-analysis</a:t>
            </a:r>
          </a:p>
          <a:p>
            <a:r>
              <a:rPr lang="en-US" dirty="0" err="1"/>
              <a:t>机器学习</a:t>
            </a:r>
            <a:r>
              <a:rPr lang="zh-CN" altLang="en-US" dirty="0"/>
              <a:t> </a:t>
            </a:r>
            <a:r>
              <a:rPr lang="en-US" altLang="zh-CN" dirty="0">
                <a:sym typeface="Wingdings" pitchFamily="2" charset="2"/>
              </a:rPr>
              <a:t></a:t>
            </a:r>
            <a:r>
              <a:rPr lang="zh-CN" altLang="en-US" dirty="0">
                <a:sym typeface="Wingdings" pitchFamily="2" charset="2"/>
              </a:rPr>
              <a:t> </a:t>
            </a:r>
            <a:r>
              <a:rPr lang="en-US" dirty="0" err="1"/>
              <a:t>图像识别</a:t>
            </a:r>
            <a:r>
              <a:rPr lang="zh-CN" altLang="en-US" dirty="0"/>
              <a:t> </a:t>
            </a:r>
            <a:r>
              <a:rPr lang="en-US" altLang="zh-CN" dirty="0">
                <a:sym typeface="Wingdings" pitchFamily="2" charset="2"/>
              </a:rPr>
              <a:t></a:t>
            </a:r>
            <a:r>
              <a:rPr lang="zh-CN" altLang="en-US" dirty="0">
                <a:sym typeface="Wingdings" pitchFamily="2" charset="2"/>
              </a:rPr>
              <a:t> 辅助诊断</a:t>
            </a:r>
            <a:endParaRPr lang="en-US" altLang="zh-CN" dirty="0">
              <a:sym typeface="Wingdings" pitchFamily="2" charset="2"/>
            </a:endParaRPr>
          </a:p>
          <a:p>
            <a:r>
              <a:rPr lang="zh-CN" altLang="en-US" dirty="0">
                <a:sym typeface="Wingdings" pitchFamily="2" charset="2"/>
              </a:rPr>
              <a:t>其它 </a:t>
            </a:r>
            <a:r>
              <a:rPr lang="en-US" altLang="zh-CN" dirty="0">
                <a:sym typeface="Wingdings" pitchFamily="2" charset="2"/>
              </a:rPr>
              <a:t>…</a:t>
            </a:r>
            <a:r>
              <a:rPr lang="zh-CN" altLang="en-US" dirty="0">
                <a:sym typeface="Wingdings" pitchFamily="2" charset="2"/>
              </a:rPr>
              <a:t> </a:t>
            </a:r>
            <a:endParaRPr lang="en-CN" dirty="0"/>
          </a:p>
        </p:txBody>
      </p:sp>
      <p:sp>
        <p:nvSpPr>
          <p:cNvPr id="4" name="Date Placeholder 3">
            <a:extLst>
              <a:ext uri="{FF2B5EF4-FFF2-40B4-BE49-F238E27FC236}">
                <a16:creationId xmlns:a16="http://schemas.microsoft.com/office/drawing/2014/main" id="{FD180E04-3FB8-5A50-C6B7-8F94A0EF6110}"/>
              </a:ext>
            </a:extLst>
          </p:cNvPr>
          <p:cNvSpPr>
            <a:spLocks noGrp="1"/>
          </p:cNvSpPr>
          <p:nvPr>
            <p:ph type="dt" sz="half" idx="10"/>
          </p:nvPr>
        </p:nvSpPr>
        <p:spPr/>
        <p:txBody>
          <a:bodyPr/>
          <a:lstStyle/>
          <a:p>
            <a:fld id="{BFC2010B-7872-5E40-81CC-B7C14487432B}" type="datetime3">
              <a:rPr lang="en-US" smtClean="0"/>
              <a:t>5 April 2023</a:t>
            </a:fld>
            <a:endParaRPr lang="en-US" dirty="0"/>
          </a:p>
        </p:txBody>
      </p:sp>
      <p:sp>
        <p:nvSpPr>
          <p:cNvPr id="5" name="Footer Placeholder 4">
            <a:extLst>
              <a:ext uri="{FF2B5EF4-FFF2-40B4-BE49-F238E27FC236}">
                <a16:creationId xmlns:a16="http://schemas.microsoft.com/office/drawing/2014/main" id="{35A8A180-4C24-A1E0-6DC7-6515116B8A29}"/>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FA62FC2B-D359-AFD5-062E-E1C05B6278A4}"/>
              </a:ext>
            </a:extLst>
          </p:cNvPr>
          <p:cNvSpPr>
            <a:spLocks noGrp="1"/>
          </p:cNvSpPr>
          <p:nvPr>
            <p:ph type="sldNum" sz="quarter" idx="12"/>
          </p:nvPr>
        </p:nvSpPr>
        <p:spPr/>
        <p:txBody>
          <a:bodyPr/>
          <a:lstStyle/>
          <a:p>
            <a:fld id="{7DFF1429-2141-5645-B647-B731C9EA6849}" type="slidenum">
              <a:rPr lang="en-US" smtClean="0"/>
              <a:t>29</a:t>
            </a:fld>
            <a:endParaRPr lang="en-US"/>
          </a:p>
        </p:txBody>
      </p:sp>
    </p:spTree>
    <p:extLst>
      <p:ext uri="{BB962C8B-B14F-4D97-AF65-F5344CB8AC3E}">
        <p14:creationId xmlns:p14="http://schemas.microsoft.com/office/powerpoint/2010/main" val="2450360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D094-00E7-2C4E-ACAA-26776CB6B7C5}"/>
              </a:ext>
            </a:extLst>
          </p:cNvPr>
          <p:cNvSpPr>
            <a:spLocks noGrp="1"/>
          </p:cNvSpPr>
          <p:nvPr>
            <p:ph type="title"/>
          </p:nvPr>
        </p:nvSpPr>
        <p:spPr/>
        <p:txBody>
          <a:bodyPr/>
          <a:lstStyle/>
          <a:p>
            <a:r>
              <a:rPr lang="zh-CN" altLang="en-US" dirty="0"/>
              <a:t>肠道微生物：从数据挖掘到</a:t>
            </a:r>
            <a:r>
              <a:rPr lang="zh-CN" altLang="en-US" dirty="0">
                <a:solidFill>
                  <a:srgbClr val="FF0000"/>
                </a:solidFill>
              </a:rPr>
              <a:t>临床应用</a:t>
            </a:r>
            <a:endParaRPr lang="en-CN" dirty="0">
              <a:solidFill>
                <a:srgbClr val="FF0000"/>
              </a:solidFill>
            </a:endParaRPr>
          </a:p>
        </p:txBody>
      </p:sp>
      <p:sp>
        <p:nvSpPr>
          <p:cNvPr id="3" name="Content Placeholder 2">
            <a:extLst>
              <a:ext uri="{FF2B5EF4-FFF2-40B4-BE49-F238E27FC236}">
                <a16:creationId xmlns:a16="http://schemas.microsoft.com/office/drawing/2014/main" id="{FB29BF04-7258-974D-A8C6-A038D5F272B7}"/>
              </a:ext>
            </a:extLst>
          </p:cNvPr>
          <p:cNvSpPr>
            <a:spLocks noGrp="1"/>
          </p:cNvSpPr>
          <p:nvPr>
            <p:ph idx="1"/>
          </p:nvPr>
        </p:nvSpPr>
        <p:spPr/>
        <p:txBody>
          <a:bodyPr/>
          <a:lstStyle/>
          <a:p>
            <a:pPr marL="674370" lvl="1" indent="-400050">
              <a:buAutoNum type="romanUcPeriod"/>
            </a:pPr>
            <a:r>
              <a:rPr lang="zh-CN" altLang="en-CN" b="1" dirty="0">
                <a:latin typeface="Microsoft YaHei" panose="020B0503020204020204" pitchFamily="34" charset="-122"/>
                <a:ea typeface="Microsoft YaHei" panose="020B0503020204020204" pitchFamily="34" charset="-122"/>
              </a:rPr>
              <a:t>基</a:t>
            </a:r>
            <a:r>
              <a:rPr lang="zh-CN" altLang="en-US" b="1" dirty="0">
                <a:latin typeface="Microsoft YaHei" panose="020B0503020204020204" pitchFamily="34" charset="-122"/>
                <a:ea typeface="Microsoft YaHei" panose="020B0503020204020204" pitchFamily="34" charset="-122"/>
              </a:rPr>
              <a:t>于肠道微生物的</a:t>
            </a:r>
            <a:r>
              <a:rPr lang="zh-CN" altLang="en-US" b="1" dirty="0">
                <a:solidFill>
                  <a:srgbClr val="C00000"/>
                </a:solidFill>
                <a:latin typeface="Microsoft YaHei" panose="020B0503020204020204" pitchFamily="34" charset="-122"/>
                <a:ea typeface="Microsoft YaHei" panose="020B0503020204020204" pitchFamily="34" charset="-122"/>
              </a:rPr>
              <a:t>疾病诊断</a:t>
            </a:r>
            <a:endParaRPr lang="en-US" altLang="zh-CN" dirty="0">
              <a:solidFill>
                <a:srgbClr val="C00000"/>
              </a:solidFill>
              <a:latin typeface="Microsoft YaHei" panose="020B0503020204020204" pitchFamily="34" charset="-122"/>
              <a:ea typeface="Microsoft YaHei" panose="020B0503020204020204" pitchFamily="34" charset="-122"/>
            </a:endParaRPr>
          </a:p>
          <a:p>
            <a:pPr lvl="2"/>
            <a:r>
              <a:rPr lang="en-US" altLang="zh-CN" dirty="0">
                <a:solidFill>
                  <a:srgbClr val="C00000"/>
                </a:solidFill>
                <a:latin typeface="Microsoft YaHei" panose="020B0503020204020204" pitchFamily="34" charset="-122"/>
                <a:ea typeface="Microsoft YaHei" panose="020B0503020204020204" pitchFamily="34" charset="-122"/>
              </a:rPr>
              <a:t>CRC</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en-CN" altLang="zh-CN" b="1" i="1" dirty="0">
                <a:solidFill>
                  <a:srgbClr val="002060"/>
                </a:solidFill>
                <a:latin typeface="Microsoft YaHei" panose="020B0503020204020204" pitchFamily="34" charset="-122"/>
                <a:ea typeface="Microsoft YaHei" panose="020B0503020204020204" pitchFamily="34" charset="-122"/>
              </a:rPr>
              <a:t>m</a:t>
            </a:r>
            <a:r>
              <a:rPr lang="en-US" altLang="zh-CN" b="1" i="1" dirty="0">
                <a:solidFill>
                  <a:srgbClr val="002060"/>
                </a:solidFill>
                <a:latin typeface="Microsoft YaHei" panose="020B0503020204020204" pitchFamily="34" charset="-122"/>
                <a:ea typeface="Microsoft YaHei" panose="020B0503020204020204" pitchFamily="34" charset="-122"/>
              </a:rPr>
              <a:t>Systems</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 </a:t>
            </a:r>
            <a:r>
              <a:rPr lang="en-US" altLang="zh-CN" dirty="0">
                <a:solidFill>
                  <a:srgbClr val="002060"/>
                </a:solidFill>
                <a:latin typeface="Microsoft YaHei" panose="020B0503020204020204" pitchFamily="34" charset="-122"/>
                <a:ea typeface="Microsoft YaHei" panose="020B0503020204020204" pitchFamily="34" charset="-122"/>
              </a:rPr>
              <a:t>2021</a:t>
            </a:r>
            <a:r>
              <a:rPr lang="en-US" altLang="zh-CN" dirty="0">
                <a:latin typeface="Microsoft YaHei" panose="020B0503020204020204" pitchFamily="34" charset="-122"/>
                <a:ea typeface="Microsoft YaHei" panose="020B0503020204020204" pitchFamily="34" charset="-122"/>
              </a:rPr>
              <a:t>)</a:t>
            </a:r>
            <a:endParaRPr lang="en-US" altLang="zh-CN" dirty="0"/>
          </a:p>
          <a:p>
            <a:pPr lvl="2"/>
            <a:r>
              <a:rPr lang="en-US" altLang="zh-CN" dirty="0">
                <a:solidFill>
                  <a:srgbClr val="C00000"/>
                </a:solidFill>
              </a:rPr>
              <a:t>LC</a:t>
            </a:r>
            <a:r>
              <a:rPr lang="zh-CN" altLang="en-US" dirty="0"/>
              <a:t> </a:t>
            </a:r>
            <a:r>
              <a:rPr lang="en-US" altLang="zh-CN" dirty="0"/>
              <a:t>(</a:t>
            </a:r>
            <a:r>
              <a:rPr lang="en-US" altLang="zh-CN" b="1" i="1" dirty="0">
                <a:solidFill>
                  <a:srgbClr val="002060"/>
                </a:solidFill>
              </a:rPr>
              <a:t>Cell</a:t>
            </a:r>
            <a:r>
              <a:rPr lang="zh-CN" altLang="en-US" b="1" i="1" dirty="0">
                <a:solidFill>
                  <a:srgbClr val="002060"/>
                </a:solidFill>
              </a:rPr>
              <a:t> </a:t>
            </a:r>
            <a:r>
              <a:rPr lang="en-US" altLang="zh-CN" b="1" i="1" dirty="0">
                <a:solidFill>
                  <a:srgbClr val="002060"/>
                </a:solidFill>
              </a:rPr>
              <a:t>Metabolism</a:t>
            </a:r>
            <a:r>
              <a:rPr lang="en-US" altLang="zh-CN" dirty="0">
                <a:solidFill>
                  <a:srgbClr val="002060"/>
                </a:solidFill>
              </a:rPr>
              <a:t>,</a:t>
            </a:r>
            <a:r>
              <a:rPr lang="zh-CN" altLang="en-US" dirty="0">
                <a:solidFill>
                  <a:srgbClr val="002060"/>
                </a:solidFill>
              </a:rPr>
              <a:t> </a:t>
            </a:r>
            <a:r>
              <a:rPr lang="en-US" altLang="zh-CN" dirty="0">
                <a:solidFill>
                  <a:srgbClr val="002060"/>
                </a:solidFill>
              </a:rPr>
              <a:t>2021</a:t>
            </a:r>
            <a:r>
              <a:rPr lang="en-US" altLang="zh-CN" dirty="0"/>
              <a:t>)</a:t>
            </a:r>
            <a:endParaRPr lang="en-US" altLang="zh-CN" dirty="0">
              <a:latin typeface="Microsoft YaHei" panose="020B0503020204020204" pitchFamily="34" charset="-122"/>
              <a:ea typeface="Microsoft YaHei" panose="020B0503020204020204" pitchFamily="34" charset="-122"/>
            </a:endParaRPr>
          </a:p>
          <a:p>
            <a:pPr marL="674370" lvl="1" indent="-400050">
              <a:buAutoNum type="romanUcPeriod"/>
            </a:pPr>
            <a:r>
              <a:rPr lang="zh-CN" altLang="en-US" b="1" dirty="0">
                <a:latin typeface="Microsoft YaHei" panose="020B0503020204020204" pitchFamily="34" charset="-122"/>
                <a:ea typeface="Microsoft YaHei" panose="020B0503020204020204" pitchFamily="34" charset="-122"/>
              </a:rPr>
              <a:t>基于肠道菌群的</a:t>
            </a:r>
            <a:r>
              <a:rPr lang="zh-CN" altLang="en-US" b="1" dirty="0">
                <a:solidFill>
                  <a:srgbClr val="C00000"/>
                </a:solidFill>
                <a:latin typeface="Microsoft YaHei" panose="020B0503020204020204" pitchFamily="34" charset="-122"/>
                <a:ea typeface="Microsoft YaHei" panose="020B0503020204020204" pitchFamily="34" charset="-122"/>
              </a:rPr>
              <a:t>预后分析</a:t>
            </a:r>
            <a:endParaRPr lang="en-US" altLang="zh-CN" dirty="0">
              <a:solidFill>
                <a:srgbClr val="C00000"/>
              </a:solidFill>
              <a:latin typeface="Microsoft YaHei" panose="020B0503020204020204" pitchFamily="34" charset="-122"/>
              <a:ea typeface="Microsoft YaHei" panose="020B0503020204020204" pitchFamily="34" charset="-122"/>
            </a:endParaRPr>
          </a:p>
          <a:p>
            <a:pPr lvl="2"/>
            <a:r>
              <a:rPr lang="zh-CN" altLang="en-US" dirty="0">
                <a:latin typeface="Microsoft YaHei" panose="020B0503020204020204" pitchFamily="34" charset="-122"/>
                <a:ea typeface="Microsoft YaHei" panose="020B0503020204020204" pitchFamily="34" charset="-122"/>
              </a:rPr>
              <a:t>基于肠道菌群的</a:t>
            </a:r>
            <a:r>
              <a:rPr lang="en-US" dirty="0">
                <a:solidFill>
                  <a:srgbClr val="C00000"/>
                </a:solidFill>
                <a:latin typeface="Microsoft YaHei" panose="020B0503020204020204" pitchFamily="34" charset="-122"/>
                <a:ea typeface="Microsoft YaHei" panose="020B0503020204020204" pitchFamily="34" charset="-122"/>
              </a:rPr>
              <a:t>NKTCL</a:t>
            </a:r>
            <a:r>
              <a:rPr lang="zh-CN" altLang="en-US" dirty="0">
                <a:solidFill>
                  <a:srgbClr val="C00000"/>
                </a:solidFill>
                <a:latin typeface="Microsoft YaHei" panose="020B0503020204020204" pitchFamily="34" charset="-122"/>
                <a:ea typeface="Microsoft YaHei" panose="020B0503020204020204" pitchFamily="34" charset="-122"/>
              </a:rPr>
              <a:t>诊断与预后</a:t>
            </a:r>
            <a:r>
              <a:rPr lang="zh-CN" altLang="en-US" dirty="0">
                <a:latin typeface="Microsoft YaHei" panose="020B0503020204020204" pitchFamily="34" charset="-122"/>
                <a:ea typeface="Microsoft YaHei" panose="020B0503020204020204" pitchFamily="34" charset="-122"/>
              </a:rPr>
              <a:t>分析</a:t>
            </a:r>
            <a:r>
              <a:rPr lang="zh-CN" altLang="en-US" dirty="0"/>
              <a:t>（</a:t>
            </a:r>
            <a:r>
              <a:rPr lang="en-US" b="1" i="1" dirty="0">
                <a:solidFill>
                  <a:srgbClr val="002060"/>
                </a:solidFill>
                <a:latin typeface="Microsoft YaHei" panose="020B0503020204020204" pitchFamily="34" charset="-122"/>
                <a:ea typeface="Microsoft YaHei" panose="020B0503020204020204" pitchFamily="34" charset="-122"/>
              </a:rPr>
              <a:t>Gut</a:t>
            </a:r>
            <a:r>
              <a:rPr lang="en-US" dirty="0">
                <a:solidFill>
                  <a:srgbClr val="002060"/>
                </a:solidFill>
                <a:latin typeface="Microsoft YaHei" panose="020B0503020204020204" pitchFamily="34" charset="-122"/>
                <a:ea typeface="Microsoft YaHei" panose="020B0503020204020204" pitchFamily="34" charset="-122"/>
              </a:rPr>
              <a:t> 2022</a:t>
            </a:r>
            <a:r>
              <a:rPr lang="en-US" dirty="0">
                <a:latin typeface="Microsoft YaHei" panose="020B0503020204020204" pitchFamily="34" charset="-122"/>
                <a:ea typeface="Microsoft YaHei" panose="020B0503020204020204" pitchFamily="34" charset="-122"/>
              </a:rPr>
              <a:t>）</a:t>
            </a:r>
          </a:p>
          <a:p>
            <a:pPr marL="674370" lvl="1" indent="-400050">
              <a:buAutoNum type="romanUcPeriod"/>
            </a:pPr>
            <a:r>
              <a:rPr lang="zh-CN" altLang="en-US" b="1" dirty="0">
                <a:latin typeface="Microsoft YaHei" panose="020B0503020204020204" pitchFamily="34" charset="-122"/>
                <a:ea typeface="Microsoft YaHei" panose="020B0503020204020204" pitchFamily="34" charset="-122"/>
              </a:rPr>
              <a:t>针对肠道菌群的</a:t>
            </a:r>
            <a:r>
              <a:rPr lang="zh-CN" altLang="en-US" b="1" dirty="0">
                <a:solidFill>
                  <a:srgbClr val="C00000"/>
                </a:solidFill>
                <a:latin typeface="Microsoft YaHei" panose="020B0503020204020204" pitchFamily="34" charset="-122"/>
                <a:ea typeface="Microsoft YaHei" panose="020B0503020204020204" pitchFamily="34" charset="-122"/>
              </a:rPr>
              <a:t>精准干预</a:t>
            </a:r>
            <a:endParaRPr lang="en-US" altLang="zh-CN" dirty="0">
              <a:solidFill>
                <a:srgbClr val="C00000"/>
              </a:solidFill>
              <a:latin typeface="Microsoft YaHei" panose="020B0503020204020204" pitchFamily="34" charset="-122"/>
              <a:ea typeface="Microsoft YaHei" panose="020B0503020204020204" pitchFamily="34" charset="-122"/>
            </a:endParaRPr>
          </a:p>
          <a:p>
            <a:pPr lvl="2"/>
            <a:r>
              <a:rPr lang="zh-CN" altLang="en-US" dirty="0">
                <a:solidFill>
                  <a:srgbClr val="C00000"/>
                </a:solidFill>
                <a:latin typeface="Microsoft YaHei" panose="020B0503020204020204" pitchFamily="34" charset="-122"/>
                <a:ea typeface="Microsoft YaHei" panose="020B0503020204020204" pitchFamily="34" charset="-122"/>
              </a:rPr>
              <a:t>肠道菌群干预</a:t>
            </a:r>
            <a:r>
              <a:rPr lang="zh-CN" altLang="en-US" dirty="0">
                <a:latin typeface="Microsoft YaHei" panose="020B0503020204020204" pitchFamily="34" charset="-122"/>
                <a:ea typeface="Microsoft YaHei" panose="020B0503020204020204" pitchFamily="34" charset="-122"/>
              </a:rPr>
              <a:t>加速患者术后恢复（</a:t>
            </a:r>
            <a:r>
              <a:rPr lang="en-US" dirty="0">
                <a:latin typeface="Microsoft YaHei" panose="020B0503020204020204" pitchFamily="34" charset="-122"/>
                <a:ea typeface="Microsoft YaHei" panose="020B0503020204020204" pitchFamily="34" charset="-122"/>
              </a:rPr>
              <a:t>under review at </a:t>
            </a:r>
            <a:r>
              <a:rPr lang="en-US" b="1" i="1" dirty="0">
                <a:solidFill>
                  <a:srgbClr val="002060"/>
                </a:solidFill>
                <a:latin typeface="Microsoft YaHei" panose="020B0503020204020204" pitchFamily="34" charset="-122"/>
                <a:ea typeface="Microsoft YaHei" panose="020B0503020204020204" pitchFamily="34" charset="-122"/>
              </a:rPr>
              <a:t>CHM</a:t>
            </a:r>
            <a:r>
              <a:rPr lang="en-US" dirty="0">
                <a:latin typeface="Microsoft YaHei" panose="020B0503020204020204" pitchFamily="34" charset="-122"/>
                <a:ea typeface="Microsoft YaHei" panose="020B0503020204020204" pitchFamily="34" charset="-122"/>
              </a:rPr>
              <a:t>）</a:t>
            </a:r>
            <a:endParaRPr lang="en-CN" dirty="0"/>
          </a:p>
          <a:p>
            <a:pPr lvl="1"/>
            <a:endParaRPr lang="en-CN" dirty="0"/>
          </a:p>
        </p:txBody>
      </p:sp>
      <p:sp>
        <p:nvSpPr>
          <p:cNvPr id="4" name="Date Placeholder 3">
            <a:extLst>
              <a:ext uri="{FF2B5EF4-FFF2-40B4-BE49-F238E27FC236}">
                <a16:creationId xmlns:a16="http://schemas.microsoft.com/office/drawing/2014/main" id="{90F33C7D-CF2F-184B-A45E-0A563DA3F33E}"/>
              </a:ext>
            </a:extLst>
          </p:cNvPr>
          <p:cNvSpPr>
            <a:spLocks noGrp="1"/>
          </p:cNvSpPr>
          <p:nvPr>
            <p:ph type="dt" sz="half" idx="10"/>
          </p:nvPr>
        </p:nvSpPr>
        <p:spPr/>
        <p:txBody>
          <a:bodyPr/>
          <a:lstStyle/>
          <a:p>
            <a:fld id="{E17FFE47-44F9-F046-84C3-3DBC53561831}" type="datetime3">
              <a:rPr lang="en-US" smtClean="0"/>
              <a:t>5 April 2023</a:t>
            </a:fld>
            <a:endParaRPr lang="en-US"/>
          </a:p>
        </p:txBody>
      </p:sp>
      <p:sp>
        <p:nvSpPr>
          <p:cNvPr id="5" name="Footer Placeholder 4">
            <a:extLst>
              <a:ext uri="{FF2B5EF4-FFF2-40B4-BE49-F238E27FC236}">
                <a16:creationId xmlns:a16="http://schemas.microsoft.com/office/drawing/2014/main" id="{58B98FD9-491A-4244-9BF4-73ADE9222D10}"/>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6" name="Slide Number Placeholder 5">
            <a:extLst>
              <a:ext uri="{FF2B5EF4-FFF2-40B4-BE49-F238E27FC236}">
                <a16:creationId xmlns:a16="http://schemas.microsoft.com/office/drawing/2014/main" id="{7B17B8DF-1C96-9C46-ADA5-9763BB1F9719}"/>
              </a:ext>
            </a:extLst>
          </p:cNvPr>
          <p:cNvSpPr>
            <a:spLocks noGrp="1"/>
          </p:cNvSpPr>
          <p:nvPr>
            <p:ph type="sldNum" sz="quarter" idx="12"/>
          </p:nvPr>
        </p:nvSpPr>
        <p:spPr/>
        <p:txBody>
          <a:bodyPr/>
          <a:lstStyle/>
          <a:p>
            <a:fld id="{7DFF1429-2141-5645-B647-B731C9EA6849}" type="slidenum">
              <a:rPr lang="en-US" smtClean="0"/>
              <a:t>3</a:t>
            </a:fld>
            <a:endParaRPr lang="en-US"/>
          </a:p>
        </p:txBody>
      </p:sp>
    </p:spTree>
    <p:extLst>
      <p:ext uri="{BB962C8B-B14F-4D97-AF65-F5344CB8AC3E}">
        <p14:creationId xmlns:p14="http://schemas.microsoft.com/office/powerpoint/2010/main" val="3954611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9DDA-F51E-A541-AD79-2A7728D58CF3}"/>
              </a:ext>
            </a:extLst>
          </p:cNvPr>
          <p:cNvSpPr>
            <a:spLocks noGrp="1"/>
          </p:cNvSpPr>
          <p:nvPr>
            <p:ph type="title"/>
          </p:nvPr>
        </p:nvSpPr>
        <p:spPr/>
        <p:txBody>
          <a:bodyPr/>
          <a:lstStyle/>
          <a:p>
            <a:r>
              <a:rPr lang="en-US" altLang="zh-CN" dirty="0"/>
              <a:t>Acknowledgements</a:t>
            </a:r>
            <a:endParaRPr lang="en-US" dirty="0"/>
          </a:p>
        </p:txBody>
      </p:sp>
      <p:sp>
        <p:nvSpPr>
          <p:cNvPr id="4" name="Date Placeholder 3">
            <a:extLst>
              <a:ext uri="{FF2B5EF4-FFF2-40B4-BE49-F238E27FC236}">
                <a16:creationId xmlns:a16="http://schemas.microsoft.com/office/drawing/2014/main" id="{7BA6B2C5-9A8C-184E-8A7F-1CA3178A9A41}"/>
              </a:ext>
            </a:extLst>
          </p:cNvPr>
          <p:cNvSpPr>
            <a:spLocks noGrp="1"/>
          </p:cNvSpPr>
          <p:nvPr>
            <p:ph type="dt" sz="half" idx="10"/>
          </p:nvPr>
        </p:nvSpPr>
        <p:spPr/>
        <p:txBody>
          <a:bodyPr/>
          <a:lstStyle/>
          <a:p>
            <a:fld id="{905E6050-3896-C74A-905A-7E22F7A9405F}" type="datetime3">
              <a:rPr lang="en-US" smtClean="0"/>
              <a:t>5 April 2023</a:t>
            </a:fld>
            <a:endParaRPr lang="en-US"/>
          </a:p>
        </p:txBody>
      </p:sp>
      <p:sp>
        <p:nvSpPr>
          <p:cNvPr id="3" name="Footer Placeholder 2">
            <a:extLst>
              <a:ext uri="{FF2B5EF4-FFF2-40B4-BE49-F238E27FC236}">
                <a16:creationId xmlns:a16="http://schemas.microsoft.com/office/drawing/2014/main" id="{63FBF16B-3394-244D-AD1C-B8FD899D6E64}"/>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6" name="Slide Number Placeholder 5">
            <a:extLst>
              <a:ext uri="{FF2B5EF4-FFF2-40B4-BE49-F238E27FC236}">
                <a16:creationId xmlns:a16="http://schemas.microsoft.com/office/drawing/2014/main" id="{742A5475-BBDD-2B42-B2D2-F5EF2F8CCEAC}"/>
              </a:ext>
            </a:extLst>
          </p:cNvPr>
          <p:cNvSpPr>
            <a:spLocks noGrp="1"/>
          </p:cNvSpPr>
          <p:nvPr>
            <p:ph type="sldNum" sz="quarter" idx="12"/>
          </p:nvPr>
        </p:nvSpPr>
        <p:spPr/>
        <p:txBody>
          <a:bodyPr/>
          <a:lstStyle/>
          <a:p>
            <a:fld id="{7DFF1429-2141-5645-B647-B731C9EA6849}" type="slidenum">
              <a:rPr lang="en-US" smtClean="0"/>
              <a:t>30</a:t>
            </a:fld>
            <a:endParaRPr lang="en-US"/>
          </a:p>
        </p:txBody>
      </p:sp>
      <p:sp>
        <p:nvSpPr>
          <p:cNvPr id="16" name="TextBox 15">
            <a:extLst>
              <a:ext uri="{FF2B5EF4-FFF2-40B4-BE49-F238E27FC236}">
                <a16:creationId xmlns:a16="http://schemas.microsoft.com/office/drawing/2014/main" id="{931B37D5-FCDF-BA4C-BFF7-B9EAFA2EFDC1}"/>
              </a:ext>
            </a:extLst>
          </p:cNvPr>
          <p:cNvSpPr txBox="1"/>
          <p:nvPr/>
        </p:nvSpPr>
        <p:spPr>
          <a:xfrm>
            <a:off x="5501837" y="1012490"/>
            <a:ext cx="2151432" cy="3693319"/>
          </a:xfrm>
          <a:prstGeom prst="rect">
            <a:avLst/>
          </a:prstGeom>
          <a:noFill/>
        </p:spPr>
        <p:txBody>
          <a:bodyPr wrap="square" rtlCol="0">
            <a:spAutoFit/>
          </a:bodyPr>
          <a:lstStyle/>
          <a:p>
            <a:r>
              <a:rPr kumimoji="1" lang="en-US" altLang="zh-CN" dirty="0">
                <a:latin typeface="Microsoft YaHei" panose="020B0503020204020204" pitchFamily="34" charset="-122"/>
                <a:ea typeface="Microsoft YaHei" panose="020B0503020204020204" pitchFamily="34" charset="-122"/>
              </a:rPr>
              <a:t>Lab</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members</a:t>
            </a:r>
            <a:endParaRPr kumimoji="1" lang="zh-CN" alt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dirty="0" err="1">
                <a:latin typeface="Microsoft YaHei" panose="020B0503020204020204" pitchFamily="34" charset="-122"/>
                <a:ea typeface="Microsoft YaHei" panose="020B0503020204020204" pitchFamily="34" charset="-122"/>
              </a:rPr>
              <a:t>Sicheng</a:t>
            </a:r>
            <a:r>
              <a:rPr lang="en-US" altLang="zh-CN" dirty="0">
                <a:latin typeface="Microsoft YaHei" panose="020B0503020204020204" pitchFamily="34" charset="-122"/>
                <a:ea typeface="Microsoft YaHei" panose="020B0503020204020204" pitchFamily="34" charset="-122"/>
              </a:rPr>
              <a:t> Wu</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dirty="0" err="1">
                <a:latin typeface="Microsoft YaHei" panose="020B0503020204020204" pitchFamily="34" charset="-122"/>
                <a:ea typeface="Microsoft YaHei" panose="020B0503020204020204" pitchFamily="34" charset="-122"/>
              </a:rPr>
              <a:t>Puzi</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Jiang</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dirty="0" err="1">
                <a:latin typeface="Microsoft YaHei" panose="020B0503020204020204" pitchFamily="34" charset="-122"/>
                <a:ea typeface="Microsoft YaHei" panose="020B0503020204020204" pitchFamily="34" charset="-122"/>
              </a:rPr>
              <a:t>Menglu</a:t>
            </a:r>
            <a:r>
              <a:rPr lang="zh-CN" altLang="en-US"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Jin</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Na</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Gao</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dirty="0" err="1">
                <a:latin typeface="Microsoft YaHei" panose="020B0503020204020204" pitchFamily="34" charset="-122"/>
                <a:ea typeface="Microsoft YaHei" panose="020B0503020204020204" pitchFamily="34" charset="-122"/>
              </a:rPr>
              <a:t>Hanbo</a:t>
            </a:r>
            <a:r>
              <a:rPr lang="zh-CN" altLang="en-US"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Jin</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dirty="0" err="1">
                <a:latin typeface="Microsoft YaHei" panose="020B0503020204020204" pitchFamily="34" charset="-122"/>
                <a:ea typeface="Microsoft YaHei" panose="020B0503020204020204" pitchFamily="34" charset="-122"/>
              </a:rPr>
              <a:t>Jingchao</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Chen</a:t>
            </a:r>
          </a:p>
          <a:p>
            <a:pPr marL="285750" indent="-285750">
              <a:buFont typeface="Arial" panose="020B0604020202020204" pitchFamily="34" charset="0"/>
              <a:buChar char="•"/>
            </a:pPr>
            <a:r>
              <a:rPr lang="en-US" altLang="zh-CN" dirty="0" err="1">
                <a:latin typeface="Microsoft YaHei" panose="020B0503020204020204" pitchFamily="34" charset="-122"/>
                <a:ea typeface="Microsoft YaHei" panose="020B0503020204020204" pitchFamily="34" charset="-122"/>
              </a:rPr>
              <a:t>Guoru</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Hu</a:t>
            </a:r>
          </a:p>
          <a:p>
            <a:pPr marL="285750" indent="-285750">
              <a:buFont typeface="Arial" panose="020B0604020202020204" pitchFamily="34" charset="0"/>
              <a:buChar char="•"/>
            </a:pPr>
            <a:r>
              <a:rPr lang="en-US" altLang="zh-CN" dirty="0" err="1">
                <a:latin typeface="Microsoft YaHei" panose="020B0503020204020204" pitchFamily="34" charset="-122"/>
                <a:ea typeface="Microsoft YaHei" panose="020B0503020204020204" pitchFamily="34" charset="-122"/>
              </a:rPr>
              <a:t>Jiaying</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Zhu</a:t>
            </a:r>
          </a:p>
          <a:p>
            <a:pPr marL="285750" indent="-285750">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Min</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Li</a:t>
            </a:r>
          </a:p>
          <a:p>
            <a:pPr marL="285750" indent="-285750">
              <a:buFont typeface="Arial" panose="020B0604020202020204" pitchFamily="34" charset="0"/>
              <a:buChar char="•"/>
            </a:pPr>
            <a:r>
              <a:rPr lang="en-US" altLang="zh-CN" dirty="0" err="1">
                <a:latin typeface="Microsoft YaHei" panose="020B0503020204020204" pitchFamily="34" charset="-122"/>
                <a:ea typeface="Microsoft YaHei" panose="020B0503020204020204" pitchFamily="34" charset="-122"/>
              </a:rPr>
              <a:t>Chuqing</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Sun</a:t>
            </a:r>
          </a:p>
          <a:p>
            <a:pPr marL="285750" indent="-285750">
              <a:buFont typeface="Arial" panose="020B0604020202020204" pitchFamily="34" charset="0"/>
              <a:buChar char="•"/>
            </a:pPr>
            <a:r>
              <a:rPr lang="en-US" altLang="zh-CN">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663E6047-2B74-F943-B441-CB33DB85224A}"/>
              </a:ext>
            </a:extLst>
          </p:cNvPr>
          <p:cNvSpPr txBox="1"/>
          <p:nvPr/>
        </p:nvSpPr>
        <p:spPr>
          <a:xfrm>
            <a:off x="7240304" y="4811199"/>
            <a:ext cx="2319866" cy="1754326"/>
          </a:xfrm>
          <a:prstGeom prst="rect">
            <a:avLst/>
          </a:prstGeom>
          <a:noFill/>
        </p:spPr>
        <p:txBody>
          <a:bodyPr wrap="none" rtlCol="0">
            <a:spAutoFit/>
          </a:bodyPr>
          <a:lstStyle/>
          <a:p>
            <a:r>
              <a:rPr lang="en-CN" dirty="0">
                <a:latin typeface="Microsoft YaHei" panose="020B0503020204020204" pitchFamily="34" charset="-122"/>
                <a:ea typeface="Microsoft YaHei" panose="020B0503020204020204" pitchFamily="34" charset="-122"/>
              </a:rPr>
              <a:t>Funding</a:t>
            </a:r>
            <a:r>
              <a:rPr lang="en-US" altLang="zh-CN" dirty="0">
                <a:latin typeface="Microsoft YaHei" panose="020B0503020204020204" pitchFamily="34" charset="-122"/>
                <a:ea typeface="Microsoft YaHei" panose="020B0503020204020204" pitchFamily="34" charset="-122"/>
              </a:rPr>
              <a:t>:</a:t>
            </a:r>
          </a:p>
          <a:p>
            <a:pPr marL="285750" indent="-285750">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自然基金面上项目</a:t>
            </a: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国家重点研发计划</a:t>
            </a: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重点国际合作项目</a:t>
            </a: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华中科技大学</a:t>
            </a: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CN" dirty="0">
                <a:latin typeface="Microsoft YaHei" panose="020B0503020204020204" pitchFamily="34" charset="-122"/>
                <a:ea typeface="Microsoft YaHei" panose="020B0503020204020204" pitchFamily="34" charset="-122"/>
              </a:rPr>
              <a:t>自然基金委</a:t>
            </a:r>
          </a:p>
        </p:txBody>
      </p:sp>
      <p:pic>
        <p:nvPicPr>
          <p:cNvPr id="20" name="Picture 19">
            <a:extLst>
              <a:ext uri="{FF2B5EF4-FFF2-40B4-BE49-F238E27FC236}">
                <a16:creationId xmlns:a16="http://schemas.microsoft.com/office/drawing/2014/main" id="{9DD2CB1A-CE94-D74E-98F9-68E013071217}"/>
              </a:ext>
            </a:extLst>
          </p:cNvPr>
          <p:cNvPicPr>
            <a:picLocks noChangeAspect="1"/>
          </p:cNvPicPr>
          <p:nvPr/>
        </p:nvPicPr>
        <p:blipFill>
          <a:blip r:embed="rId2"/>
          <a:stretch>
            <a:fillRect/>
          </a:stretch>
        </p:blipFill>
        <p:spPr>
          <a:xfrm>
            <a:off x="8156588" y="686064"/>
            <a:ext cx="3154540" cy="4121082"/>
          </a:xfrm>
          <a:prstGeom prst="rect">
            <a:avLst/>
          </a:prstGeom>
        </p:spPr>
      </p:pic>
      <p:sp>
        <p:nvSpPr>
          <p:cNvPr id="33" name="TextBox 16">
            <a:extLst>
              <a:ext uri="{FF2B5EF4-FFF2-40B4-BE49-F238E27FC236}">
                <a16:creationId xmlns:a16="http://schemas.microsoft.com/office/drawing/2014/main" id="{AF7FD958-D20B-CF46-A5E6-166682A1514A}"/>
              </a:ext>
            </a:extLst>
          </p:cNvPr>
          <p:cNvSpPr txBox="1">
            <a:spLocks noChangeArrowheads="1"/>
          </p:cNvSpPr>
          <p:nvPr/>
        </p:nvSpPr>
        <p:spPr bwMode="auto">
          <a:xfrm>
            <a:off x="409448" y="4518458"/>
            <a:ext cx="4378122" cy="1754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kumimoji="1" lang="en-US" altLang="zh-CN" sz="1800" dirty="0">
                <a:latin typeface="Microsoft YaHei" panose="020B0503020204020204" pitchFamily="34" charset="-122"/>
                <a:ea typeface="Microsoft YaHei" panose="020B0503020204020204" pitchFamily="34" charset="-122"/>
                <a:cs typeface="+mn-cs"/>
              </a:rPr>
              <a:t>Collaborators:</a:t>
            </a:r>
          </a:p>
          <a:p>
            <a:pPr marL="285750" indent="-285750" eaLnBrk="1" hangingPunct="1">
              <a:buFont typeface="Arial" panose="020B0604020202020204" pitchFamily="34" charset="0"/>
              <a:buChar char="•"/>
            </a:pPr>
            <a:r>
              <a:rPr kumimoji="1" lang="zh-CN" altLang="en-US" sz="1800" dirty="0">
                <a:latin typeface="Microsoft YaHei" panose="020B0503020204020204" pitchFamily="34" charset="-122"/>
                <a:ea typeface="Microsoft YaHei" panose="020B0503020204020204" pitchFamily="34" charset="-122"/>
                <a:cs typeface="+mn-cs"/>
              </a:rPr>
              <a:t>赵兴明</a:t>
            </a:r>
            <a:r>
              <a:rPr kumimoji="1" lang="en-US" altLang="zh-CN" sz="1800" dirty="0">
                <a:latin typeface="Microsoft YaHei" panose="020B0503020204020204" pitchFamily="34" charset="-122"/>
                <a:ea typeface="Microsoft YaHei" panose="020B0503020204020204" pitchFamily="34" charset="-122"/>
                <a:cs typeface="+mn-cs"/>
              </a:rPr>
              <a:t> Xing-</a:t>
            </a:r>
            <a:r>
              <a:rPr kumimoji="1" lang="en-US" altLang="zh-CN" sz="1800" dirty="0" err="1">
                <a:latin typeface="Microsoft YaHei" panose="020B0503020204020204" pitchFamily="34" charset="-122"/>
                <a:ea typeface="Microsoft YaHei" panose="020B0503020204020204" pitchFamily="34" charset="-122"/>
                <a:cs typeface="+mn-cs"/>
              </a:rPr>
              <a:t>ming</a:t>
            </a:r>
            <a:r>
              <a:rPr kumimoji="1" lang="en-US" altLang="zh-CN" sz="1800" dirty="0">
                <a:latin typeface="Microsoft YaHei" panose="020B0503020204020204" pitchFamily="34" charset="-122"/>
                <a:ea typeface="Microsoft YaHei" panose="020B0503020204020204" pitchFamily="34" charset="-122"/>
                <a:cs typeface="+mn-cs"/>
              </a:rPr>
              <a:t> Zhao</a:t>
            </a:r>
            <a:r>
              <a:rPr kumimoji="1" lang="zh-CN" altLang="en-US" sz="1800" dirty="0">
                <a:latin typeface="Microsoft YaHei" panose="020B0503020204020204" pitchFamily="34" charset="-122"/>
                <a:ea typeface="Microsoft YaHei" panose="020B0503020204020204" pitchFamily="34" charset="-122"/>
                <a:cs typeface="+mn-cs"/>
              </a:rPr>
              <a:t> </a:t>
            </a:r>
            <a:r>
              <a:rPr kumimoji="1" lang="en-US" altLang="zh-CN" sz="1800" dirty="0">
                <a:latin typeface="Microsoft YaHei" panose="020B0503020204020204" pitchFamily="34" charset="-122"/>
                <a:ea typeface="Microsoft YaHei" panose="020B0503020204020204" pitchFamily="34" charset="-122"/>
                <a:cs typeface="+mn-cs"/>
              </a:rPr>
              <a:t>(FUDAN)</a:t>
            </a:r>
          </a:p>
          <a:p>
            <a:pPr marL="285750" indent="-285750" eaLnBrk="1" hangingPunct="1">
              <a:buFont typeface="Arial" panose="020B0604020202020204" pitchFamily="34" charset="0"/>
              <a:buChar char="•"/>
            </a:pPr>
            <a:r>
              <a:rPr kumimoji="1" lang="zh-CN" altLang="en-US" sz="1800" dirty="0">
                <a:latin typeface="Microsoft YaHei" panose="020B0503020204020204" pitchFamily="34" charset="-122"/>
                <a:ea typeface="Microsoft YaHei" panose="020B0503020204020204" pitchFamily="34" charset="-122"/>
                <a:cs typeface="+mn-cs"/>
              </a:rPr>
              <a:t>刘智 </a:t>
            </a:r>
            <a:r>
              <a:rPr kumimoji="1" lang="en-US" altLang="zh-CN" sz="1800" dirty="0" err="1">
                <a:latin typeface="Microsoft YaHei" panose="020B0503020204020204" pitchFamily="34" charset="-122"/>
                <a:ea typeface="Microsoft YaHei" panose="020B0503020204020204" pitchFamily="34" charset="-122"/>
                <a:cs typeface="+mn-cs"/>
              </a:rPr>
              <a:t>Zhi</a:t>
            </a:r>
            <a:r>
              <a:rPr kumimoji="1" lang="zh-CN" altLang="en-US" sz="1800" dirty="0">
                <a:latin typeface="Microsoft YaHei" panose="020B0503020204020204" pitchFamily="34" charset="-122"/>
                <a:ea typeface="Microsoft YaHei" panose="020B0503020204020204" pitchFamily="34" charset="-122"/>
                <a:cs typeface="+mn-cs"/>
              </a:rPr>
              <a:t> </a:t>
            </a:r>
            <a:r>
              <a:rPr kumimoji="1" lang="en-US" altLang="zh-CN" sz="1800" dirty="0">
                <a:latin typeface="Microsoft YaHei" panose="020B0503020204020204" pitchFamily="34" charset="-122"/>
                <a:ea typeface="Microsoft YaHei" panose="020B0503020204020204" pitchFamily="34" charset="-122"/>
                <a:cs typeface="+mn-cs"/>
              </a:rPr>
              <a:t>Liu</a:t>
            </a:r>
            <a:r>
              <a:rPr kumimoji="1" lang="zh-CN" altLang="en-US" sz="1800" dirty="0">
                <a:latin typeface="Microsoft YaHei" panose="020B0503020204020204" pitchFamily="34" charset="-122"/>
                <a:ea typeface="Microsoft YaHei" panose="020B0503020204020204" pitchFamily="34" charset="-122"/>
                <a:cs typeface="+mn-cs"/>
              </a:rPr>
              <a:t> </a:t>
            </a:r>
            <a:r>
              <a:rPr kumimoji="1" lang="en-US" altLang="zh-CN" sz="1800" dirty="0">
                <a:latin typeface="Microsoft YaHei" panose="020B0503020204020204" pitchFamily="34" charset="-122"/>
                <a:ea typeface="Microsoft YaHei" panose="020B0503020204020204" pitchFamily="34" charset="-122"/>
                <a:cs typeface="+mn-cs"/>
              </a:rPr>
              <a:t>(HUST)</a:t>
            </a:r>
          </a:p>
          <a:p>
            <a:pPr marL="285750" indent="-285750" eaLnBrk="1" hangingPunct="1">
              <a:buFont typeface="Arial" panose="020B0604020202020204" pitchFamily="34" charset="0"/>
              <a:buChar char="•"/>
            </a:pPr>
            <a:r>
              <a:rPr kumimoji="1" lang="en-US" altLang="zh-CN" sz="1800" dirty="0">
                <a:latin typeface="Microsoft YaHei" panose="020B0503020204020204" pitchFamily="34" charset="-122"/>
                <a:ea typeface="Microsoft YaHei" panose="020B0503020204020204" pitchFamily="34" charset="-122"/>
                <a:cs typeface="+mn-cs"/>
              </a:rPr>
              <a:t>Peer</a:t>
            </a:r>
            <a:r>
              <a:rPr kumimoji="1" lang="zh-CN" altLang="en-US" sz="1800" dirty="0">
                <a:latin typeface="Microsoft YaHei" panose="020B0503020204020204" pitchFamily="34" charset="-122"/>
                <a:ea typeface="Microsoft YaHei" panose="020B0503020204020204" pitchFamily="34" charset="-122"/>
                <a:cs typeface="+mn-cs"/>
              </a:rPr>
              <a:t> </a:t>
            </a:r>
            <a:r>
              <a:rPr kumimoji="1" lang="en-US" altLang="zh-CN" sz="1800" dirty="0">
                <a:latin typeface="Microsoft YaHei" panose="020B0503020204020204" pitchFamily="34" charset="-122"/>
                <a:ea typeface="Microsoft YaHei" panose="020B0503020204020204" pitchFamily="34" charset="-122"/>
                <a:cs typeface="+mn-cs"/>
              </a:rPr>
              <a:t>Bork</a:t>
            </a:r>
            <a:r>
              <a:rPr kumimoji="1" lang="zh-CN" altLang="en-US" sz="1800" dirty="0">
                <a:latin typeface="Microsoft YaHei" panose="020B0503020204020204" pitchFamily="34" charset="-122"/>
                <a:ea typeface="Microsoft YaHei" panose="020B0503020204020204" pitchFamily="34" charset="-122"/>
                <a:cs typeface="+mn-cs"/>
              </a:rPr>
              <a:t> </a:t>
            </a:r>
            <a:r>
              <a:rPr kumimoji="1" lang="en-US" altLang="zh-CN" sz="1800" dirty="0">
                <a:latin typeface="Microsoft YaHei" panose="020B0503020204020204" pitchFamily="34" charset="-122"/>
                <a:ea typeface="Microsoft YaHei" panose="020B0503020204020204" pitchFamily="34" charset="-122"/>
                <a:cs typeface="+mn-cs"/>
              </a:rPr>
              <a:t>(EMBL)</a:t>
            </a:r>
          </a:p>
          <a:p>
            <a:pPr marL="285750" indent="-285750" eaLnBrk="1" hangingPunct="1">
              <a:buFont typeface="Arial" panose="020B0604020202020204" pitchFamily="34" charset="0"/>
              <a:buChar char="•"/>
            </a:pPr>
            <a:r>
              <a:rPr kumimoji="1" lang="zh-CN" altLang="en-US" sz="1800" dirty="0">
                <a:latin typeface="Microsoft YaHei" panose="020B0503020204020204" pitchFamily="34" charset="-122"/>
                <a:ea typeface="Microsoft YaHei" panose="020B0503020204020204" pitchFamily="34" charset="-122"/>
                <a:cs typeface="+mn-cs"/>
              </a:rPr>
              <a:t>张明智 </a:t>
            </a:r>
            <a:r>
              <a:rPr kumimoji="1" lang="en-US" altLang="zh-CN" sz="1800" dirty="0" err="1">
                <a:latin typeface="Microsoft YaHei" panose="020B0503020204020204" pitchFamily="34" charset="-122"/>
                <a:ea typeface="Microsoft YaHei" panose="020B0503020204020204" pitchFamily="34" charset="-122"/>
                <a:cs typeface="+mn-cs"/>
              </a:rPr>
              <a:t>Mingzhi</a:t>
            </a:r>
            <a:r>
              <a:rPr kumimoji="1" lang="zh-CN" altLang="en-US" sz="1800" dirty="0">
                <a:latin typeface="Microsoft YaHei" panose="020B0503020204020204" pitchFamily="34" charset="-122"/>
                <a:ea typeface="Microsoft YaHei" panose="020B0503020204020204" pitchFamily="34" charset="-122"/>
                <a:cs typeface="+mn-cs"/>
              </a:rPr>
              <a:t> </a:t>
            </a:r>
            <a:r>
              <a:rPr kumimoji="1" lang="en-US" altLang="zh-CN" sz="1800" dirty="0">
                <a:latin typeface="Microsoft YaHei" panose="020B0503020204020204" pitchFamily="34" charset="-122"/>
                <a:ea typeface="Microsoft YaHei" panose="020B0503020204020204" pitchFamily="34" charset="-122"/>
                <a:cs typeface="+mn-cs"/>
              </a:rPr>
              <a:t>Zhang</a:t>
            </a:r>
            <a:r>
              <a:rPr kumimoji="1" lang="zh-CN" altLang="en-US" sz="1800" dirty="0">
                <a:latin typeface="Microsoft YaHei" panose="020B0503020204020204" pitchFamily="34" charset="-122"/>
                <a:ea typeface="Microsoft YaHei" panose="020B0503020204020204" pitchFamily="34" charset="-122"/>
                <a:cs typeface="+mn-cs"/>
              </a:rPr>
              <a:t> </a:t>
            </a:r>
            <a:r>
              <a:rPr kumimoji="1" lang="en-US" altLang="zh-CN" sz="1800" dirty="0">
                <a:latin typeface="Microsoft YaHei" panose="020B0503020204020204" pitchFamily="34" charset="-122"/>
                <a:ea typeface="Microsoft YaHei" panose="020B0503020204020204" pitchFamily="34" charset="-122"/>
                <a:cs typeface="+mn-cs"/>
              </a:rPr>
              <a:t>(Zhengzhou)</a:t>
            </a:r>
          </a:p>
          <a:p>
            <a:pPr marL="285750" indent="-285750" eaLnBrk="1" hangingPunct="1">
              <a:buFont typeface="Arial" panose="020B0604020202020204" pitchFamily="34" charset="0"/>
              <a:buChar char="•"/>
            </a:pPr>
            <a:r>
              <a:rPr kumimoji="1" lang="zh-CN" altLang="en-US" sz="1800" dirty="0">
                <a:latin typeface="Microsoft YaHei" panose="020B0503020204020204" pitchFamily="34" charset="-122"/>
                <a:ea typeface="Microsoft YaHei" panose="020B0503020204020204" pitchFamily="34" charset="-122"/>
                <a:cs typeface="+mn-cs"/>
              </a:rPr>
              <a:t>其它合作医生</a:t>
            </a:r>
            <a:endParaRPr kumimoji="1" lang="en-US" altLang="zh-CN" sz="1800" dirty="0">
              <a:latin typeface="Microsoft YaHei" panose="020B0503020204020204" pitchFamily="34" charset="-122"/>
              <a:ea typeface="Microsoft YaHei" panose="020B0503020204020204" pitchFamily="34" charset="-122"/>
              <a:cs typeface="+mn-cs"/>
            </a:endParaRPr>
          </a:p>
        </p:txBody>
      </p:sp>
      <p:sp>
        <p:nvSpPr>
          <p:cNvPr id="10" name="TextBox 9">
            <a:extLst>
              <a:ext uri="{FF2B5EF4-FFF2-40B4-BE49-F238E27FC236}">
                <a16:creationId xmlns:a16="http://schemas.microsoft.com/office/drawing/2014/main" id="{23EF8C00-D9A6-F64A-986B-E86FE36257E1}"/>
              </a:ext>
            </a:extLst>
          </p:cNvPr>
          <p:cNvSpPr txBox="1"/>
          <p:nvPr/>
        </p:nvSpPr>
        <p:spPr>
          <a:xfrm>
            <a:off x="5202967" y="6332235"/>
            <a:ext cx="1786066" cy="246221"/>
          </a:xfrm>
          <a:prstGeom prst="rect">
            <a:avLst/>
          </a:prstGeom>
          <a:noFill/>
        </p:spPr>
        <p:txBody>
          <a:bodyPr wrap="none" rtlCol="0">
            <a:spAutoFit/>
          </a:bodyPr>
          <a:lstStyle/>
          <a:p>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Now</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an</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alumni</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member</a:t>
            </a:r>
          </a:p>
        </p:txBody>
      </p:sp>
      <p:pic>
        <p:nvPicPr>
          <p:cNvPr id="5" name="Picture 4">
            <a:extLst>
              <a:ext uri="{FF2B5EF4-FFF2-40B4-BE49-F238E27FC236}">
                <a16:creationId xmlns:a16="http://schemas.microsoft.com/office/drawing/2014/main" id="{4C307E82-B307-B2C6-ADF3-2F46070B906B}"/>
              </a:ext>
            </a:extLst>
          </p:cNvPr>
          <p:cNvPicPr>
            <a:picLocks noChangeAspect="1"/>
          </p:cNvPicPr>
          <p:nvPr/>
        </p:nvPicPr>
        <p:blipFill>
          <a:blip r:embed="rId3"/>
          <a:stretch>
            <a:fillRect/>
          </a:stretch>
        </p:blipFill>
        <p:spPr>
          <a:xfrm>
            <a:off x="409448" y="1012490"/>
            <a:ext cx="4730403" cy="3348410"/>
          </a:xfrm>
          <a:prstGeom prst="rect">
            <a:avLst/>
          </a:prstGeom>
        </p:spPr>
      </p:pic>
    </p:spTree>
    <p:extLst>
      <p:ext uri="{BB962C8B-B14F-4D97-AF65-F5344CB8AC3E}">
        <p14:creationId xmlns:p14="http://schemas.microsoft.com/office/powerpoint/2010/main" val="145889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B858-08D2-7541-AEE8-4453008D4127}"/>
              </a:ext>
            </a:extLst>
          </p:cNvPr>
          <p:cNvSpPr>
            <a:spLocks noGrp="1"/>
          </p:cNvSpPr>
          <p:nvPr>
            <p:ph type="title"/>
          </p:nvPr>
        </p:nvSpPr>
        <p:spPr/>
        <p:txBody>
          <a:bodyPr>
            <a:normAutofit/>
          </a:bodyPr>
          <a:lstStyle/>
          <a:p>
            <a:r>
              <a:rPr lang="en-US" altLang="zh-CN" dirty="0"/>
              <a:t>Link</a:t>
            </a:r>
            <a:r>
              <a:rPr lang="zh-CN" altLang="en-US" dirty="0"/>
              <a:t> </a:t>
            </a:r>
            <a:r>
              <a:rPr lang="en-US" altLang="zh-CN" dirty="0"/>
              <a:t>gut</a:t>
            </a:r>
            <a:r>
              <a:rPr lang="zh-CN" altLang="en-US" dirty="0"/>
              <a:t> </a:t>
            </a:r>
            <a:r>
              <a:rPr lang="en-US" altLang="zh-CN" dirty="0"/>
              <a:t>microbiota</a:t>
            </a:r>
            <a:r>
              <a:rPr lang="zh-CN" altLang="en-US" dirty="0"/>
              <a:t> </a:t>
            </a:r>
            <a:r>
              <a:rPr lang="en-US" altLang="zh-CN" dirty="0"/>
              <a:t>to</a:t>
            </a:r>
            <a:r>
              <a:rPr lang="zh-CN" altLang="en-US" dirty="0"/>
              <a:t> </a:t>
            </a:r>
            <a:r>
              <a:rPr lang="en-US" altLang="zh-CN" dirty="0"/>
              <a:t>health</a:t>
            </a:r>
            <a:endParaRPr lang="en-CN" dirty="0"/>
          </a:p>
        </p:txBody>
      </p:sp>
      <p:sp>
        <p:nvSpPr>
          <p:cNvPr id="4" name="Date Placeholder 3">
            <a:extLst>
              <a:ext uri="{FF2B5EF4-FFF2-40B4-BE49-F238E27FC236}">
                <a16:creationId xmlns:a16="http://schemas.microsoft.com/office/drawing/2014/main" id="{56DAF747-649F-0B4E-8112-313058961248}"/>
              </a:ext>
            </a:extLst>
          </p:cNvPr>
          <p:cNvSpPr>
            <a:spLocks noGrp="1"/>
          </p:cNvSpPr>
          <p:nvPr>
            <p:ph type="dt" sz="half" idx="10"/>
          </p:nvPr>
        </p:nvSpPr>
        <p:spPr/>
        <p:txBody>
          <a:bodyPr/>
          <a:lstStyle/>
          <a:p>
            <a:fld id="{3C5B2810-72C8-214B-A028-AD572E6300F6}" type="datetime3">
              <a:rPr lang="en-US" smtClean="0"/>
              <a:t>5 April 2023</a:t>
            </a:fld>
            <a:endParaRPr lang="en-US"/>
          </a:p>
        </p:txBody>
      </p:sp>
      <p:sp>
        <p:nvSpPr>
          <p:cNvPr id="5" name="Footer Placeholder 4">
            <a:extLst>
              <a:ext uri="{FF2B5EF4-FFF2-40B4-BE49-F238E27FC236}">
                <a16:creationId xmlns:a16="http://schemas.microsoft.com/office/drawing/2014/main" id="{A6BA8F4B-632C-334D-B2ED-B093311177CE}"/>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6" name="Slide Number Placeholder 5">
            <a:extLst>
              <a:ext uri="{FF2B5EF4-FFF2-40B4-BE49-F238E27FC236}">
                <a16:creationId xmlns:a16="http://schemas.microsoft.com/office/drawing/2014/main" id="{A6ACC40E-4937-5E46-B503-1CD68FFB422F}"/>
              </a:ext>
            </a:extLst>
          </p:cNvPr>
          <p:cNvSpPr>
            <a:spLocks noGrp="1"/>
          </p:cNvSpPr>
          <p:nvPr>
            <p:ph type="sldNum" sz="quarter" idx="12"/>
          </p:nvPr>
        </p:nvSpPr>
        <p:spPr/>
        <p:txBody>
          <a:bodyPr/>
          <a:lstStyle/>
          <a:p>
            <a:fld id="{7DFF1429-2141-5645-B647-B731C9EA6849}" type="slidenum">
              <a:rPr lang="en-US" smtClean="0"/>
              <a:t>4</a:t>
            </a:fld>
            <a:endParaRPr lang="en-US"/>
          </a:p>
        </p:txBody>
      </p:sp>
      <p:grpSp>
        <p:nvGrpSpPr>
          <p:cNvPr id="7" name="Group 6">
            <a:extLst>
              <a:ext uri="{FF2B5EF4-FFF2-40B4-BE49-F238E27FC236}">
                <a16:creationId xmlns:a16="http://schemas.microsoft.com/office/drawing/2014/main" id="{F2770F23-B6E1-D34F-AB78-DA858D63ED45}"/>
              </a:ext>
            </a:extLst>
          </p:cNvPr>
          <p:cNvGrpSpPr/>
          <p:nvPr/>
        </p:nvGrpSpPr>
        <p:grpSpPr>
          <a:xfrm>
            <a:off x="1010329" y="986662"/>
            <a:ext cx="6500241" cy="5400442"/>
            <a:chOff x="1706563" y="706817"/>
            <a:chExt cx="6097905" cy="5062637"/>
          </a:xfrm>
        </p:grpSpPr>
        <p:sp>
          <p:nvSpPr>
            <p:cNvPr id="8" name="椭圆 1">
              <a:extLst>
                <a:ext uri="{FF2B5EF4-FFF2-40B4-BE49-F238E27FC236}">
                  <a16:creationId xmlns:a16="http://schemas.microsoft.com/office/drawing/2014/main" id="{D7B9CC7A-07AB-BD49-A63B-6D30B8DD632B}"/>
                </a:ext>
              </a:extLst>
            </p:cNvPr>
            <p:cNvSpPr/>
            <p:nvPr/>
          </p:nvSpPr>
          <p:spPr>
            <a:xfrm>
              <a:off x="3828098" y="2716560"/>
              <a:ext cx="1310640" cy="1179830"/>
            </a:xfrm>
            <a:prstGeom prst="ellipse">
              <a:avLst/>
            </a:prstGeom>
            <a:blipFill rotWithShape="1">
              <a:blip r:embed="rId2"/>
              <a:stretch>
                <a:fillRect/>
              </a:stretch>
            </a:blip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9" name="上箭头 3">
              <a:extLst>
                <a:ext uri="{FF2B5EF4-FFF2-40B4-BE49-F238E27FC236}">
                  <a16:creationId xmlns:a16="http://schemas.microsoft.com/office/drawing/2014/main" id="{D4401E5D-D119-E94F-9A49-C7B73E669AD2}"/>
                </a:ext>
              </a:extLst>
            </p:cNvPr>
            <p:cNvSpPr/>
            <p:nvPr/>
          </p:nvSpPr>
          <p:spPr>
            <a:xfrm>
              <a:off x="4319588" y="2178080"/>
              <a:ext cx="219075" cy="448945"/>
            </a:xfrm>
            <a:prstGeom prst="upArrow">
              <a:avLst/>
            </a:prstGeom>
            <a:solidFill>
              <a:srgbClr val="00B0F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0" name="椭圆 4">
              <a:extLst>
                <a:ext uri="{FF2B5EF4-FFF2-40B4-BE49-F238E27FC236}">
                  <a16:creationId xmlns:a16="http://schemas.microsoft.com/office/drawing/2014/main" id="{3B2E3235-4DE7-644F-B468-B22CB066FE56}"/>
                </a:ext>
              </a:extLst>
            </p:cNvPr>
            <p:cNvSpPr/>
            <p:nvPr/>
          </p:nvSpPr>
          <p:spPr>
            <a:xfrm>
              <a:off x="4006533" y="1188115"/>
              <a:ext cx="844550" cy="791845"/>
            </a:xfrm>
            <a:prstGeom prst="ellipse">
              <a:avLst/>
            </a:prstGeom>
            <a:blipFill rotWithShape="1">
              <a:blip r:embed="rId3"/>
              <a:stretch>
                <a:fillRect/>
              </a:stretch>
            </a:blipFill>
            <a:ln w="9525" cap="flat" cmpd="sng" algn="ctr">
              <a:solidFill>
                <a:srgbClr val="03599A"/>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1" name="文本框 5">
              <a:extLst>
                <a:ext uri="{FF2B5EF4-FFF2-40B4-BE49-F238E27FC236}">
                  <a16:creationId xmlns:a16="http://schemas.microsoft.com/office/drawing/2014/main" id="{99589898-09D0-4240-8A7A-368502B51417}"/>
                </a:ext>
              </a:extLst>
            </p:cNvPr>
            <p:cNvSpPr txBox="1"/>
            <p:nvPr/>
          </p:nvSpPr>
          <p:spPr>
            <a:xfrm>
              <a:off x="4072255" y="706817"/>
              <a:ext cx="713105" cy="468853"/>
            </a:xfrm>
            <a:prstGeom prst="rect">
              <a:avLst/>
            </a:prstGeom>
            <a:noFill/>
          </p:spPr>
          <p:txBody>
            <a:bodyPr wrap="square" rtlCol="0">
              <a:spAutoFit/>
            </a:bodyPr>
            <a:lstStyle/>
            <a:p>
              <a:pPr algn="ctr"/>
              <a:r>
                <a:rPr lang="zh-CN" altLang="en-US" sz="1600" dirty="0">
                  <a:latin typeface="Microsoft YaHei" panose="020B0503020204020204" pitchFamily="34" charset="-122"/>
                  <a:ea typeface="Microsoft YaHei" panose="020B0503020204020204" pitchFamily="34" charset="-122"/>
                  <a:cs typeface="微软雅黑" panose="020B0503020204020204" pitchFamily="34" charset="-122"/>
                </a:rPr>
                <a:t>肥胖</a:t>
              </a:r>
            </a:p>
            <a:p>
              <a:pPr algn="ctr"/>
              <a:r>
                <a:rPr lang="zh-CN" altLang="en-US" sz="1050" dirty="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sz="1050" dirty="0">
                  <a:latin typeface="Microsoft YaHei" panose="020B0503020204020204" pitchFamily="34" charset="-122"/>
                  <a:ea typeface="Microsoft YaHei" panose="020B0503020204020204" pitchFamily="34" charset="-122"/>
                  <a:cs typeface="微软雅黑" panose="020B0503020204020204" pitchFamily="34" charset="-122"/>
                </a:rPr>
                <a:t>PNAS</a:t>
              </a:r>
              <a:r>
                <a:rPr lang="zh-CN" altLang="en-US" sz="1050" dirty="0">
                  <a:latin typeface="Microsoft YaHei" panose="020B0503020204020204" pitchFamily="34" charset="-122"/>
                  <a:ea typeface="Microsoft YaHei" panose="020B0503020204020204" pitchFamily="34" charset="-122"/>
                  <a:cs typeface="微软雅黑" panose="020B0503020204020204" pitchFamily="34" charset="-122"/>
                </a:rPr>
                <a:t>）</a:t>
              </a:r>
            </a:p>
          </p:txBody>
        </p:sp>
        <p:sp>
          <p:nvSpPr>
            <p:cNvPr id="12" name="椭圆 6">
              <a:extLst>
                <a:ext uri="{FF2B5EF4-FFF2-40B4-BE49-F238E27FC236}">
                  <a16:creationId xmlns:a16="http://schemas.microsoft.com/office/drawing/2014/main" id="{05B7DD73-A1D9-9E49-A00F-6652CA09EEA4}"/>
                </a:ext>
              </a:extLst>
            </p:cNvPr>
            <p:cNvSpPr/>
            <p:nvPr/>
          </p:nvSpPr>
          <p:spPr>
            <a:xfrm>
              <a:off x="5718493" y="2406045"/>
              <a:ext cx="844550" cy="791845"/>
            </a:xfrm>
            <a:prstGeom prst="ellipse">
              <a:avLst/>
            </a:prstGeom>
            <a:blipFill rotWithShape="1">
              <a:blip r:embed="rId4"/>
              <a:stretch>
                <a:fillRect/>
              </a:stretch>
            </a:blipFill>
            <a:ln w="9525" cap="flat" cmpd="sng" algn="ctr">
              <a:solidFill>
                <a:srgbClr val="03599A"/>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3" name="文本框 7">
              <a:extLst>
                <a:ext uri="{FF2B5EF4-FFF2-40B4-BE49-F238E27FC236}">
                  <a16:creationId xmlns:a16="http://schemas.microsoft.com/office/drawing/2014/main" id="{EF5F8367-7DD0-E84C-9C1F-B36DA9BA840E}"/>
                </a:ext>
              </a:extLst>
            </p:cNvPr>
            <p:cNvSpPr txBox="1"/>
            <p:nvPr/>
          </p:nvSpPr>
          <p:spPr>
            <a:xfrm>
              <a:off x="6412548" y="2256185"/>
              <a:ext cx="1391920" cy="468853"/>
            </a:xfrm>
            <a:prstGeom prst="rect">
              <a:avLst/>
            </a:prstGeom>
            <a:noFill/>
          </p:spPr>
          <p:txBody>
            <a:bodyPr wrap="square" rtlCol="0">
              <a:spAutoFit/>
            </a:bodyPr>
            <a:lstStyle/>
            <a:p>
              <a:pPr algn="ctr"/>
              <a:r>
                <a:rPr lang="zh-CN" altLang="en-US" sz="1600">
                  <a:latin typeface="Microsoft YaHei" panose="020B0503020204020204" pitchFamily="34" charset="-122"/>
                  <a:ea typeface="Microsoft YaHei" panose="020B0503020204020204" pitchFamily="34" charset="-122"/>
                  <a:cs typeface="微软雅黑" panose="020B0503020204020204" pitchFamily="34" charset="-122"/>
                </a:rPr>
                <a:t>糖尿病</a:t>
              </a:r>
              <a:r>
                <a:rPr lang="en-US" altLang="zh-CN" sz="1600">
                  <a:latin typeface="Microsoft YaHei" panose="020B0503020204020204" pitchFamily="34" charset="-122"/>
                  <a:ea typeface="Microsoft YaHei" panose="020B0503020204020204" pitchFamily="34" charset="-122"/>
                  <a:cs typeface="微软雅黑" panose="020B0503020204020204" pitchFamily="34" charset="-122"/>
                </a:rPr>
                <a:t> </a:t>
              </a:r>
              <a:endParaRPr lang="zh-CN" altLang="en-US" sz="1600">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lang="zh-CN" altLang="en-US" sz="105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sz="1050">
                  <a:latin typeface="Microsoft YaHei" panose="020B0503020204020204" pitchFamily="34" charset="-122"/>
                  <a:ea typeface="Microsoft YaHei" panose="020B0503020204020204" pitchFamily="34" charset="-122"/>
                  <a:cs typeface="微软雅黑" panose="020B0503020204020204" pitchFamily="34" charset="-122"/>
                </a:rPr>
                <a:t>Nature Medicine</a:t>
              </a:r>
              <a:r>
                <a:rPr lang="zh-CN" altLang="en-US" sz="1050">
                  <a:latin typeface="Microsoft YaHei" panose="020B0503020204020204" pitchFamily="34" charset="-122"/>
                  <a:ea typeface="Microsoft YaHei" panose="020B0503020204020204" pitchFamily="34" charset="-122"/>
                  <a:cs typeface="微软雅黑" panose="020B0503020204020204" pitchFamily="34" charset="-122"/>
                </a:rPr>
                <a:t>）</a:t>
              </a:r>
            </a:p>
          </p:txBody>
        </p:sp>
        <p:sp>
          <p:nvSpPr>
            <p:cNvPr id="14" name="椭圆 8">
              <a:extLst>
                <a:ext uri="{FF2B5EF4-FFF2-40B4-BE49-F238E27FC236}">
                  <a16:creationId xmlns:a16="http://schemas.microsoft.com/office/drawing/2014/main" id="{65632F94-B204-9147-BF93-E69B4E19DC1D}"/>
                </a:ext>
              </a:extLst>
            </p:cNvPr>
            <p:cNvSpPr/>
            <p:nvPr/>
          </p:nvSpPr>
          <p:spPr>
            <a:xfrm>
              <a:off x="5718493" y="3337590"/>
              <a:ext cx="844550" cy="791845"/>
            </a:xfrm>
            <a:prstGeom prst="ellipse">
              <a:avLst/>
            </a:prstGeom>
            <a:blipFill rotWithShape="1">
              <a:blip r:embed="rId5"/>
              <a:stretch>
                <a:fillRect/>
              </a:stretch>
            </a:blipFill>
            <a:ln w="9525" cap="flat" cmpd="sng" algn="ctr">
              <a:solidFill>
                <a:srgbClr val="03599A"/>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5" name="文本框 9">
              <a:extLst>
                <a:ext uri="{FF2B5EF4-FFF2-40B4-BE49-F238E27FC236}">
                  <a16:creationId xmlns:a16="http://schemas.microsoft.com/office/drawing/2014/main" id="{4C78C131-351A-BD4D-836A-96E3F15A9E1C}"/>
                </a:ext>
              </a:extLst>
            </p:cNvPr>
            <p:cNvSpPr txBox="1"/>
            <p:nvPr/>
          </p:nvSpPr>
          <p:spPr>
            <a:xfrm>
              <a:off x="6498273" y="3337590"/>
              <a:ext cx="1049020" cy="468853"/>
            </a:xfrm>
            <a:prstGeom prst="rect">
              <a:avLst/>
            </a:prstGeom>
            <a:noFill/>
          </p:spPr>
          <p:txBody>
            <a:bodyPr wrap="square" rtlCol="0">
              <a:spAutoFit/>
            </a:bodyPr>
            <a:lstStyle/>
            <a:p>
              <a:pPr algn="ctr"/>
              <a:r>
                <a:rPr lang="zh-CN" altLang="en-US" sz="1600" dirty="0">
                  <a:latin typeface="Microsoft YaHei" panose="020B0503020204020204" pitchFamily="34" charset="-122"/>
                  <a:ea typeface="Microsoft YaHei" panose="020B0503020204020204" pitchFamily="34" charset="-122"/>
                  <a:cs typeface="微软雅黑" panose="020B0503020204020204" pitchFamily="34" charset="-122"/>
                </a:rPr>
                <a:t>肝脏疾病</a:t>
              </a:r>
              <a:r>
                <a:rPr lang="en-US" altLang="zh-CN" sz="1600" dirty="0">
                  <a:latin typeface="Microsoft YaHei" panose="020B0503020204020204" pitchFamily="34" charset="-122"/>
                  <a:ea typeface="Microsoft YaHei" panose="020B0503020204020204" pitchFamily="34" charset="-122"/>
                  <a:cs typeface="微软雅黑" panose="020B0503020204020204" pitchFamily="34" charset="-122"/>
                </a:rPr>
                <a:t> </a:t>
              </a:r>
              <a:endParaRPr lang="zh-CN" altLang="en-US" sz="1600" dirty="0">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lang="zh-CN" altLang="en-US" sz="1050" dirty="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sz="1050" dirty="0">
                  <a:latin typeface="Microsoft YaHei" panose="020B0503020204020204" pitchFamily="34" charset="-122"/>
                  <a:ea typeface="Microsoft YaHei" panose="020B0503020204020204" pitchFamily="34" charset="-122"/>
                  <a:cs typeface="微软雅黑" panose="020B0503020204020204" pitchFamily="34" charset="-122"/>
                </a:rPr>
                <a:t>JME</a:t>
              </a:r>
              <a:r>
                <a:rPr lang="zh-CN" altLang="en-US" sz="1050" dirty="0">
                  <a:latin typeface="Microsoft YaHei" panose="020B0503020204020204" pitchFamily="34" charset="-122"/>
                  <a:ea typeface="Microsoft YaHei" panose="020B0503020204020204" pitchFamily="34" charset="-122"/>
                  <a:cs typeface="微软雅黑" panose="020B0503020204020204" pitchFamily="34" charset="-122"/>
                </a:rPr>
                <a:t>）</a:t>
              </a:r>
            </a:p>
          </p:txBody>
        </p:sp>
        <p:sp>
          <p:nvSpPr>
            <p:cNvPr id="16" name="椭圆 10">
              <a:extLst>
                <a:ext uri="{FF2B5EF4-FFF2-40B4-BE49-F238E27FC236}">
                  <a16:creationId xmlns:a16="http://schemas.microsoft.com/office/drawing/2014/main" id="{DBDF5871-C87C-8C4C-8842-D9968C14BA6E}"/>
                </a:ext>
              </a:extLst>
            </p:cNvPr>
            <p:cNvSpPr/>
            <p:nvPr/>
          </p:nvSpPr>
          <p:spPr>
            <a:xfrm>
              <a:off x="5263685" y="4124703"/>
              <a:ext cx="844550" cy="791845"/>
            </a:xfrm>
            <a:prstGeom prst="ellipse">
              <a:avLst/>
            </a:prstGeom>
            <a:blipFill rotWithShape="1">
              <a:blip r:embed="rId6"/>
              <a:stretch>
                <a:fillRect/>
              </a:stretch>
            </a:blipFill>
            <a:ln w="9525" cap="flat" cmpd="sng" algn="ctr">
              <a:solidFill>
                <a:srgbClr val="03599A"/>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7" name="文本框 11">
              <a:extLst>
                <a:ext uri="{FF2B5EF4-FFF2-40B4-BE49-F238E27FC236}">
                  <a16:creationId xmlns:a16="http://schemas.microsoft.com/office/drawing/2014/main" id="{84063F84-AC5F-6542-94A1-1F2FF06338A6}"/>
                </a:ext>
              </a:extLst>
            </p:cNvPr>
            <p:cNvSpPr txBox="1"/>
            <p:nvPr/>
          </p:nvSpPr>
          <p:spPr>
            <a:xfrm>
              <a:off x="6087428" y="4317395"/>
              <a:ext cx="1310640" cy="699672"/>
            </a:xfrm>
            <a:prstGeom prst="rect">
              <a:avLst/>
            </a:prstGeom>
            <a:noFill/>
          </p:spPr>
          <p:txBody>
            <a:bodyPr wrap="square" rtlCol="0">
              <a:spAutoFit/>
            </a:bodyPr>
            <a:lstStyle/>
            <a:p>
              <a:pPr algn="ctr"/>
              <a:r>
                <a:rPr lang="zh-CN" altLang="en-US" sz="1600">
                  <a:latin typeface="Microsoft YaHei" panose="020B0503020204020204" pitchFamily="34" charset="-122"/>
                  <a:ea typeface="Microsoft YaHei" panose="020B0503020204020204" pitchFamily="34" charset="-122"/>
                  <a:cs typeface="微软雅黑" panose="020B0503020204020204" pitchFamily="34" charset="-122"/>
                </a:rPr>
                <a:t>心脏代谢紊乱</a:t>
              </a:r>
              <a:r>
                <a:rPr lang="en-US" altLang="zh-CN" sz="1600">
                  <a:latin typeface="Microsoft YaHei" panose="020B0503020204020204" pitchFamily="34" charset="-122"/>
                  <a:ea typeface="Microsoft YaHei" panose="020B0503020204020204" pitchFamily="34" charset="-122"/>
                  <a:cs typeface="微软雅黑" panose="020B0503020204020204" pitchFamily="34" charset="-122"/>
                </a:rPr>
                <a:t> </a:t>
              </a:r>
              <a:endParaRPr lang="zh-CN" altLang="en-US" sz="1600">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lang="zh-CN" altLang="en-US" sz="105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sz="1050">
                  <a:latin typeface="Microsoft YaHei" panose="020B0503020204020204" pitchFamily="34" charset="-122"/>
                  <a:ea typeface="Microsoft YaHei" panose="020B0503020204020204" pitchFamily="34" charset="-122"/>
                  <a:cs typeface="微软雅黑" panose="020B0503020204020204" pitchFamily="34" charset="-122"/>
                </a:rPr>
                <a:t>JME</a:t>
              </a:r>
              <a:r>
                <a:rPr lang="zh-CN" altLang="en-US" sz="1050">
                  <a:latin typeface="Microsoft YaHei" panose="020B0503020204020204" pitchFamily="34" charset="-122"/>
                  <a:ea typeface="Microsoft YaHei" panose="020B0503020204020204" pitchFamily="34" charset="-122"/>
                  <a:cs typeface="微软雅黑" panose="020B0503020204020204" pitchFamily="34" charset="-122"/>
                </a:rPr>
                <a:t>）</a:t>
              </a:r>
            </a:p>
          </p:txBody>
        </p:sp>
        <p:sp>
          <p:nvSpPr>
            <p:cNvPr id="18" name="椭圆 12">
              <a:extLst>
                <a:ext uri="{FF2B5EF4-FFF2-40B4-BE49-F238E27FC236}">
                  <a16:creationId xmlns:a16="http://schemas.microsoft.com/office/drawing/2014/main" id="{C4D8F598-E0C2-F043-A97F-340A8217AB2B}"/>
                </a:ext>
              </a:extLst>
            </p:cNvPr>
            <p:cNvSpPr/>
            <p:nvPr/>
          </p:nvSpPr>
          <p:spPr>
            <a:xfrm>
              <a:off x="4069398" y="4485035"/>
              <a:ext cx="844550" cy="791845"/>
            </a:xfrm>
            <a:prstGeom prst="ellipse">
              <a:avLst/>
            </a:prstGeom>
            <a:blipFill rotWithShape="1">
              <a:blip r:embed="rId7"/>
              <a:stretch>
                <a:fillRect/>
              </a:stretch>
            </a:blipFill>
            <a:ln w="9525" cap="flat" cmpd="sng" algn="ctr">
              <a:solidFill>
                <a:srgbClr val="03599A"/>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9" name="文本框 13">
              <a:extLst>
                <a:ext uri="{FF2B5EF4-FFF2-40B4-BE49-F238E27FC236}">
                  <a16:creationId xmlns:a16="http://schemas.microsoft.com/office/drawing/2014/main" id="{8875C8E1-D93B-A448-BDFB-19B6B66DB520}"/>
                </a:ext>
              </a:extLst>
            </p:cNvPr>
            <p:cNvSpPr txBox="1"/>
            <p:nvPr/>
          </p:nvSpPr>
          <p:spPr>
            <a:xfrm>
              <a:off x="3870649" y="5300601"/>
              <a:ext cx="1221844" cy="468853"/>
            </a:xfrm>
            <a:prstGeom prst="rect">
              <a:avLst/>
            </a:prstGeom>
            <a:noFill/>
          </p:spPr>
          <p:txBody>
            <a:bodyPr wrap="square" rtlCol="0">
              <a:spAutoFit/>
            </a:bodyPr>
            <a:lstStyle/>
            <a:p>
              <a:pPr algn="ctr"/>
              <a:r>
                <a:rPr lang="zh-CN" altLang="en-US" sz="1600" dirty="0">
                  <a:latin typeface="Microsoft YaHei" panose="020B0503020204020204" pitchFamily="34" charset="-122"/>
                  <a:ea typeface="Microsoft YaHei" panose="020B0503020204020204" pitchFamily="34" charset="-122"/>
                  <a:cs typeface="微软雅黑" panose="020B0503020204020204" pitchFamily="34" charset="-122"/>
                </a:rPr>
                <a:t>炎症性肠病</a:t>
              </a:r>
              <a:r>
                <a:rPr lang="en-US" altLang="zh-CN" sz="1600" dirty="0">
                  <a:latin typeface="Microsoft YaHei" panose="020B0503020204020204" pitchFamily="34" charset="-122"/>
                  <a:ea typeface="Microsoft YaHei" panose="020B0503020204020204" pitchFamily="34" charset="-122"/>
                  <a:cs typeface="微软雅黑" panose="020B0503020204020204" pitchFamily="34" charset="-122"/>
                </a:rPr>
                <a:t> </a:t>
              </a:r>
              <a:endParaRPr lang="zh-CN" altLang="en-US" sz="1600" dirty="0">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lang="zh-CN" altLang="en-US" sz="1050" dirty="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sz="1050" dirty="0">
                  <a:latin typeface="Microsoft YaHei" panose="020B0503020204020204" pitchFamily="34" charset="-122"/>
                  <a:ea typeface="Microsoft YaHei" panose="020B0503020204020204" pitchFamily="34" charset="-122"/>
                  <a:cs typeface="微软雅黑" panose="020B0503020204020204" pitchFamily="34" charset="-122"/>
                </a:rPr>
                <a:t>AJG</a:t>
              </a:r>
              <a:r>
                <a:rPr lang="zh-CN" altLang="en-US" sz="1050" dirty="0">
                  <a:latin typeface="Microsoft YaHei" panose="020B0503020204020204" pitchFamily="34" charset="-122"/>
                  <a:ea typeface="Microsoft YaHei" panose="020B0503020204020204" pitchFamily="34" charset="-122"/>
                  <a:cs typeface="微软雅黑" panose="020B0503020204020204" pitchFamily="34" charset="-122"/>
                </a:rPr>
                <a:t>）</a:t>
              </a:r>
            </a:p>
          </p:txBody>
        </p:sp>
        <p:sp>
          <p:nvSpPr>
            <p:cNvPr id="20" name="椭圆 14">
              <a:extLst>
                <a:ext uri="{FF2B5EF4-FFF2-40B4-BE49-F238E27FC236}">
                  <a16:creationId xmlns:a16="http://schemas.microsoft.com/office/drawing/2014/main" id="{5168BD82-79F7-5E4E-8B24-09DB4F30B72C}"/>
                </a:ext>
              </a:extLst>
            </p:cNvPr>
            <p:cNvSpPr/>
            <p:nvPr/>
          </p:nvSpPr>
          <p:spPr>
            <a:xfrm>
              <a:off x="2869883" y="4204365"/>
              <a:ext cx="844550" cy="791845"/>
            </a:xfrm>
            <a:prstGeom prst="ellipse">
              <a:avLst/>
            </a:prstGeom>
            <a:blipFill rotWithShape="1">
              <a:blip r:embed="rId8"/>
              <a:stretch>
                <a:fillRect/>
              </a:stretch>
            </a:blipFill>
            <a:ln w="9525" cap="flat" cmpd="sng" algn="ctr">
              <a:solidFill>
                <a:srgbClr val="03599A"/>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21" name="文本框 15">
              <a:extLst>
                <a:ext uri="{FF2B5EF4-FFF2-40B4-BE49-F238E27FC236}">
                  <a16:creationId xmlns:a16="http://schemas.microsoft.com/office/drawing/2014/main" id="{E892C033-86D6-A44D-85E7-CEC75F99A886}"/>
                </a:ext>
              </a:extLst>
            </p:cNvPr>
            <p:cNvSpPr txBox="1"/>
            <p:nvPr/>
          </p:nvSpPr>
          <p:spPr>
            <a:xfrm>
              <a:off x="1928813" y="4265960"/>
              <a:ext cx="769620" cy="468853"/>
            </a:xfrm>
            <a:prstGeom prst="rect">
              <a:avLst/>
            </a:prstGeom>
            <a:noFill/>
          </p:spPr>
          <p:txBody>
            <a:bodyPr wrap="square" rtlCol="0">
              <a:spAutoFit/>
            </a:bodyPr>
            <a:lstStyle/>
            <a:p>
              <a:pPr algn="ctr"/>
              <a:r>
                <a:rPr lang="zh-CN" altLang="en-US" sz="1600">
                  <a:latin typeface="Microsoft YaHei" panose="020B0503020204020204" pitchFamily="34" charset="-122"/>
                  <a:ea typeface="Microsoft YaHei" panose="020B0503020204020204" pitchFamily="34" charset="-122"/>
                  <a:cs typeface="微软雅黑" panose="020B0503020204020204" pitchFamily="34" charset="-122"/>
                </a:rPr>
                <a:t>渐冻症 </a:t>
              </a:r>
              <a:r>
                <a:rPr lang="en-US" altLang="zh-CN" sz="1600">
                  <a:latin typeface="Microsoft YaHei" panose="020B0503020204020204" pitchFamily="34" charset="-122"/>
                  <a:ea typeface="Microsoft YaHei" panose="020B0503020204020204" pitchFamily="34" charset="-122"/>
                  <a:cs typeface="微软雅黑" panose="020B0503020204020204" pitchFamily="34" charset="-122"/>
                </a:rPr>
                <a:t> </a:t>
              </a:r>
              <a:endParaRPr lang="zh-CN" altLang="en-US" sz="1600">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lang="zh-CN" altLang="en-US" sz="105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sz="1050">
                  <a:latin typeface="Microsoft YaHei" panose="020B0503020204020204" pitchFamily="34" charset="-122"/>
                  <a:ea typeface="Microsoft YaHei" panose="020B0503020204020204" pitchFamily="34" charset="-122"/>
                  <a:cs typeface="微软雅黑" panose="020B0503020204020204" pitchFamily="34" charset="-122"/>
                </a:rPr>
                <a:t>Nature</a:t>
              </a:r>
              <a:r>
                <a:rPr lang="zh-CN" altLang="en-US" sz="1050">
                  <a:latin typeface="Microsoft YaHei" panose="020B0503020204020204" pitchFamily="34" charset="-122"/>
                  <a:ea typeface="Microsoft YaHei" panose="020B0503020204020204" pitchFamily="34" charset="-122"/>
                  <a:cs typeface="微软雅黑" panose="020B0503020204020204" pitchFamily="34" charset="-122"/>
                </a:rPr>
                <a:t>）</a:t>
              </a:r>
            </a:p>
          </p:txBody>
        </p:sp>
        <p:sp>
          <p:nvSpPr>
            <p:cNvPr id="22" name="椭圆 16">
              <a:extLst>
                <a:ext uri="{FF2B5EF4-FFF2-40B4-BE49-F238E27FC236}">
                  <a16:creationId xmlns:a16="http://schemas.microsoft.com/office/drawing/2014/main" id="{4C87D432-32E2-EF45-9551-12EA0CD71467}"/>
                </a:ext>
              </a:extLst>
            </p:cNvPr>
            <p:cNvSpPr/>
            <p:nvPr/>
          </p:nvSpPr>
          <p:spPr>
            <a:xfrm>
              <a:off x="2476183" y="3337590"/>
              <a:ext cx="844550" cy="791845"/>
            </a:xfrm>
            <a:prstGeom prst="ellipse">
              <a:avLst/>
            </a:prstGeom>
            <a:blipFill rotWithShape="1">
              <a:blip r:embed="rId9"/>
              <a:stretch>
                <a:fillRect/>
              </a:stretch>
            </a:blipFill>
            <a:ln w="9525" cap="flat" cmpd="sng" algn="ctr">
              <a:solidFill>
                <a:srgbClr val="03599A"/>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23" name="文本框 17">
              <a:extLst>
                <a:ext uri="{FF2B5EF4-FFF2-40B4-BE49-F238E27FC236}">
                  <a16:creationId xmlns:a16="http://schemas.microsoft.com/office/drawing/2014/main" id="{ECD1B3A3-E7AE-4444-A2CD-B76101299361}"/>
                </a:ext>
              </a:extLst>
            </p:cNvPr>
            <p:cNvSpPr txBox="1"/>
            <p:nvPr/>
          </p:nvSpPr>
          <p:spPr>
            <a:xfrm>
              <a:off x="1706563" y="3337590"/>
              <a:ext cx="769620" cy="468853"/>
            </a:xfrm>
            <a:prstGeom prst="rect">
              <a:avLst/>
            </a:prstGeom>
            <a:noFill/>
          </p:spPr>
          <p:txBody>
            <a:bodyPr wrap="square" rtlCol="0">
              <a:spAutoFit/>
            </a:bodyPr>
            <a:lstStyle/>
            <a:p>
              <a:pPr algn="ctr"/>
              <a:r>
                <a:rPr lang="zh-CN" altLang="en-US" sz="1600">
                  <a:latin typeface="Microsoft YaHei" panose="020B0503020204020204" pitchFamily="34" charset="-122"/>
                  <a:ea typeface="Microsoft YaHei" panose="020B0503020204020204" pitchFamily="34" charset="-122"/>
                  <a:cs typeface="微软雅黑" panose="020B0503020204020204" pitchFamily="34" charset="-122"/>
                </a:rPr>
                <a:t>癫痫  </a:t>
              </a:r>
              <a:r>
                <a:rPr lang="en-US" altLang="zh-CN" sz="1600">
                  <a:latin typeface="Microsoft YaHei" panose="020B0503020204020204" pitchFamily="34" charset="-122"/>
                  <a:ea typeface="Microsoft YaHei" panose="020B0503020204020204" pitchFamily="34" charset="-122"/>
                  <a:cs typeface="微软雅黑" panose="020B0503020204020204" pitchFamily="34" charset="-122"/>
                </a:rPr>
                <a:t> </a:t>
              </a:r>
              <a:endParaRPr lang="zh-CN" altLang="en-US" sz="1600">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lang="zh-CN" altLang="en-US" sz="105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sz="1050">
                  <a:latin typeface="Microsoft YaHei" panose="020B0503020204020204" pitchFamily="34" charset="-122"/>
                  <a:ea typeface="Microsoft YaHei" panose="020B0503020204020204" pitchFamily="34" charset="-122"/>
                  <a:cs typeface="微软雅黑" panose="020B0503020204020204" pitchFamily="34" charset="-122"/>
                </a:rPr>
                <a:t>Cell</a:t>
              </a:r>
              <a:r>
                <a:rPr lang="zh-CN" altLang="en-US" sz="1050">
                  <a:latin typeface="Microsoft YaHei" panose="020B0503020204020204" pitchFamily="34" charset="-122"/>
                  <a:ea typeface="Microsoft YaHei" panose="020B0503020204020204" pitchFamily="34" charset="-122"/>
                  <a:cs typeface="微软雅黑" panose="020B0503020204020204" pitchFamily="34" charset="-122"/>
                </a:rPr>
                <a:t>）</a:t>
              </a:r>
            </a:p>
          </p:txBody>
        </p:sp>
        <p:sp>
          <p:nvSpPr>
            <p:cNvPr id="24" name="椭圆 18">
              <a:extLst>
                <a:ext uri="{FF2B5EF4-FFF2-40B4-BE49-F238E27FC236}">
                  <a16:creationId xmlns:a16="http://schemas.microsoft.com/office/drawing/2014/main" id="{A0B242E9-41FA-CF4A-95F5-A65EEC27ABD4}"/>
                </a:ext>
              </a:extLst>
            </p:cNvPr>
            <p:cNvSpPr/>
            <p:nvPr/>
          </p:nvSpPr>
          <p:spPr>
            <a:xfrm>
              <a:off x="2476183" y="2406045"/>
              <a:ext cx="844550" cy="791845"/>
            </a:xfrm>
            <a:prstGeom prst="ellipse">
              <a:avLst/>
            </a:prstGeom>
            <a:blipFill rotWithShape="1">
              <a:blip r:embed="rId10"/>
              <a:stretch>
                <a:fillRect/>
              </a:stretch>
            </a:blipFill>
            <a:ln w="9525" cap="flat" cmpd="sng" algn="ctr">
              <a:solidFill>
                <a:srgbClr val="03599A"/>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25" name="文本框 19">
              <a:extLst>
                <a:ext uri="{FF2B5EF4-FFF2-40B4-BE49-F238E27FC236}">
                  <a16:creationId xmlns:a16="http://schemas.microsoft.com/office/drawing/2014/main" id="{6946FDF4-8E79-F24B-AFAC-EB5906622496}"/>
                </a:ext>
              </a:extLst>
            </p:cNvPr>
            <p:cNvSpPr txBox="1"/>
            <p:nvPr/>
          </p:nvSpPr>
          <p:spPr>
            <a:xfrm>
              <a:off x="1706563" y="2339370"/>
              <a:ext cx="769620" cy="468853"/>
            </a:xfrm>
            <a:prstGeom prst="rect">
              <a:avLst/>
            </a:prstGeom>
            <a:noFill/>
          </p:spPr>
          <p:txBody>
            <a:bodyPr wrap="square" rtlCol="0">
              <a:spAutoFit/>
            </a:bodyPr>
            <a:lstStyle/>
            <a:p>
              <a:pPr algn="ctr"/>
              <a:r>
                <a:rPr lang="zh-CN" altLang="en-US" sz="1600">
                  <a:latin typeface="Microsoft YaHei" panose="020B0503020204020204" pitchFamily="34" charset="-122"/>
                  <a:ea typeface="Microsoft YaHei" panose="020B0503020204020204" pitchFamily="34" charset="-122"/>
                  <a:cs typeface="微软雅黑" panose="020B0503020204020204" pitchFamily="34" charset="-122"/>
                </a:rPr>
                <a:t>癌症  </a:t>
              </a:r>
              <a:r>
                <a:rPr lang="en-US" altLang="zh-CN" sz="1600">
                  <a:latin typeface="Microsoft YaHei" panose="020B0503020204020204" pitchFamily="34" charset="-122"/>
                  <a:ea typeface="Microsoft YaHei" panose="020B0503020204020204" pitchFamily="34" charset="-122"/>
                  <a:cs typeface="微软雅黑" panose="020B0503020204020204" pitchFamily="34" charset="-122"/>
                </a:rPr>
                <a:t> </a:t>
              </a:r>
              <a:endParaRPr lang="zh-CN" altLang="en-US" sz="1600">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lang="zh-CN" altLang="en-US" sz="105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sz="1050">
                  <a:latin typeface="Microsoft YaHei" panose="020B0503020204020204" pitchFamily="34" charset="-122"/>
                  <a:ea typeface="Microsoft YaHei" panose="020B0503020204020204" pitchFamily="34" charset="-122"/>
                  <a:cs typeface="微软雅黑" panose="020B0503020204020204" pitchFamily="34" charset="-122"/>
                </a:rPr>
                <a:t>Science</a:t>
              </a:r>
              <a:r>
                <a:rPr lang="zh-CN" altLang="en-US" sz="1050">
                  <a:latin typeface="Microsoft YaHei" panose="020B0503020204020204" pitchFamily="34" charset="-122"/>
                  <a:ea typeface="Microsoft YaHei" panose="020B0503020204020204" pitchFamily="34" charset="-122"/>
                  <a:cs typeface="微软雅黑" panose="020B0503020204020204" pitchFamily="34" charset="-122"/>
                </a:rPr>
                <a:t>）</a:t>
              </a:r>
            </a:p>
          </p:txBody>
        </p:sp>
        <p:sp>
          <p:nvSpPr>
            <p:cNvPr id="26" name="椭圆 20">
              <a:extLst>
                <a:ext uri="{FF2B5EF4-FFF2-40B4-BE49-F238E27FC236}">
                  <a16:creationId xmlns:a16="http://schemas.microsoft.com/office/drawing/2014/main" id="{7B25EEB7-9EAC-0E46-9F8D-D6630455327F}"/>
                </a:ext>
              </a:extLst>
            </p:cNvPr>
            <p:cNvSpPr/>
            <p:nvPr/>
          </p:nvSpPr>
          <p:spPr>
            <a:xfrm>
              <a:off x="2869883" y="1519585"/>
              <a:ext cx="844550" cy="791845"/>
            </a:xfrm>
            <a:prstGeom prst="ellipse">
              <a:avLst/>
            </a:prstGeom>
            <a:blipFill rotWithShape="1">
              <a:blip r:embed="rId11"/>
              <a:stretch>
                <a:fillRect/>
              </a:stretch>
            </a:blipFill>
            <a:ln w="9525" cap="flat" cmpd="sng" algn="ctr">
              <a:solidFill>
                <a:srgbClr val="03599A"/>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27" name="文本框 21">
              <a:extLst>
                <a:ext uri="{FF2B5EF4-FFF2-40B4-BE49-F238E27FC236}">
                  <a16:creationId xmlns:a16="http://schemas.microsoft.com/office/drawing/2014/main" id="{7985569C-2E4F-6541-8B93-7859D2BE96CB}"/>
                </a:ext>
              </a:extLst>
            </p:cNvPr>
            <p:cNvSpPr txBox="1"/>
            <p:nvPr/>
          </p:nvSpPr>
          <p:spPr>
            <a:xfrm>
              <a:off x="1730058" y="1188115"/>
              <a:ext cx="1628140" cy="468853"/>
            </a:xfrm>
            <a:prstGeom prst="rect">
              <a:avLst/>
            </a:prstGeom>
            <a:noFill/>
          </p:spPr>
          <p:txBody>
            <a:bodyPr wrap="square" rtlCol="0">
              <a:spAutoFit/>
            </a:bodyPr>
            <a:lstStyle/>
            <a:p>
              <a:pPr algn="ctr"/>
              <a:r>
                <a:rPr lang="zh-CN" altLang="en-US" sz="1600" dirty="0">
                  <a:latin typeface="Microsoft YaHei" panose="020B0503020204020204" pitchFamily="34" charset="-122"/>
                  <a:ea typeface="Microsoft YaHei" panose="020B0503020204020204" pitchFamily="34" charset="-122"/>
                  <a:cs typeface="微软雅黑" panose="020B0503020204020204" pitchFamily="34" charset="-122"/>
                </a:rPr>
                <a:t>衰老  </a:t>
              </a:r>
              <a:r>
                <a:rPr lang="en-US" altLang="zh-CN" sz="1600" dirty="0">
                  <a:latin typeface="Microsoft YaHei" panose="020B0503020204020204" pitchFamily="34" charset="-122"/>
                  <a:ea typeface="Microsoft YaHei" panose="020B0503020204020204" pitchFamily="34" charset="-122"/>
                  <a:cs typeface="微软雅黑" panose="020B0503020204020204" pitchFamily="34" charset="-122"/>
                </a:rPr>
                <a:t> </a:t>
              </a:r>
              <a:endParaRPr lang="zh-CN" altLang="en-US" sz="1600" dirty="0">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lang="zh-CN" altLang="en-US" sz="1050" dirty="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sz="1050" dirty="0">
                  <a:latin typeface="Microsoft YaHei" panose="020B0503020204020204" pitchFamily="34" charset="-122"/>
                  <a:ea typeface="Microsoft YaHei" panose="020B0503020204020204" pitchFamily="34" charset="-122"/>
                  <a:cs typeface="微软雅黑" panose="020B0503020204020204" pitchFamily="34" charset="-122"/>
                </a:rPr>
                <a:t>Nature Medicine</a:t>
              </a:r>
              <a:r>
                <a:rPr lang="zh-CN" altLang="en-US" sz="1050" dirty="0">
                  <a:latin typeface="Microsoft YaHei" panose="020B0503020204020204" pitchFamily="34" charset="-122"/>
                  <a:ea typeface="Microsoft YaHei" panose="020B0503020204020204" pitchFamily="34" charset="-122"/>
                  <a:cs typeface="微软雅黑" panose="020B0503020204020204" pitchFamily="34" charset="-122"/>
                </a:rPr>
                <a:t>）</a:t>
              </a:r>
            </a:p>
          </p:txBody>
        </p:sp>
        <p:sp>
          <p:nvSpPr>
            <p:cNvPr id="28" name="椭圆 22">
              <a:extLst>
                <a:ext uri="{FF2B5EF4-FFF2-40B4-BE49-F238E27FC236}">
                  <a16:creationId xmlns:a16="http://schemas.microsoft.com/office/drawing/2014/main" id="{C92684A8-87DD-7F42-A636-CA2E7E29F154}"/>
                </a:ext>
              </a:extLst>
            </p:cNvPr>
            <p:cNvSpPr/>
            <p:nvPr/>
          </p:nvSpPr>
          <p:spPr>
            <a:xfrm>
              <a:off x="5084128" y="1519585"/>
              <a:ext cx="844550" cy="791845"/>
            </a:xfrm>
            <a:prstGeom prst="ellipse">
              <a:avLst/>
            </a:prstGeom>
            <a:blipFill rotWithShape="1">
              <a:blip r:embed="rId12"/>
              <a:stretch>
                <a:fillRect/>
              </a:stretch>
            </a:blipFill>
            <a:ln w="9525" cap="flat" cmpd="sng" algn="ctr">
              <a:solidFill>
                <a:srgbClr val="03599A"/>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29" name="文本框 23">
              <a:extLst>
                <a:ext uri="{FF2B5EF4-FFF2-40B4-BE49-F238E27FC236}">
                  <a16:creationId xmlns:a16="http://schemas.microsoft.com/office/drawing/2014/main" id="{887C83AB-562D-D745-BE62-750C75672887}"/>
                </a:ext>
              </a:extLst>
            </p:cNvPr>
            <p:cNvSpPr txBox="1"/>
            <p:nvPr/>
          </p:nvSpPr>
          <p:spPr>
            <a:xfrm>
              <a:off x="5758604" y="1333243"/>
              <a:ext cx="1090295" cy="468853"/>
            </a:xfrm>
            <a:prstGeom prst="rect">
              <a:avLst/>
            </a:prstGeom>
            <a:noFill/>
          </p:spPr>
          <p:txBody>
            <a:bodyPr wrap="square" rtlCol="0">
              <a:spAutoFit/>
            </a:bodyPr>
            <a:lstStyle/>
            <a:p>
              <a:pPr algn="ctr"/>
              <a:r>
                <a:rPr lang="zh-CN" altLang="en-US" sz="1600" dirty="0">
                  <a:latin typeface="Microsoft YaHei" panose="020B0503020204020204" pitchFamily="34" charset="-122"/>
                  <a:ea typeface="Microsoft YaHei" panose="020B0503020204020204" pitchFamily="34" charset="-122"/>
                  <a:cs typeface="微软雅黑" panose="020B0503020204020204" pitchFamily="34" charset="-122"/>
                </a:rPr>
                <a:t>孤独症</a:t>
              </a:r>
              <a:r>
                <a:rPr lang="en-US" altLang="zh-CN" sz="1600" dirty="0">
                  <a:latin typeface="Microsoft YaHei" panose="020B0503020204020204" pitchFamily="34" charset="-122"/>
                  <a:ea typeface="Microsoft YaHei" panose="020B0503020204020204" pitchFamily="34" charset="-122"/>
                  <a:cs typeface="微软雅黑" panose="020B0503020204020204" pitchFamily="34" charset="-122"/>
                </a:rPr>
                <a:t> </a:t>
              </a:r>
              <a:endParaRPr lang="zh-CN" altLang="en-US" sz="1600" dirty="0">
                <a:latin typeface="Microsoft YaHei" panose="020B0503020204020204" pitchFamily="34" charset="-122"/>
                <a:ea typeface="Microsoft YaHei" panose="020B0503020204020204" pitchFamily="34" charset="-122"/>
                <a:cs typeface="微软雅黑" panose="020B0503020204020204" pitchFamily="34" charset="-122"/>
              </a:endParaRPr>
            </a:p>
            <a:p>
              <a:pPr algn="ctr"/>
              <a:r>
                <a:rPr lang="zh-CN" altLang="en-US" sz="1050" dirty="0">
                  <a:latin typeface="Microsoft YaHei" panose="020B0503020204020204" pitchFamily="34" charset="-122"/>
                  <a:ea typeface="Microsoft YaHei" panose="020B0503020204020204" pitchFamily="34" charset="-122"/>
                  <a:cs typeface="微软雅黑" panose="020B0503020204020204" pitchFamily="34" charset="-122"/>
                </a:rPr>
                <a:t>（</a:t>
              </a:r>
              <a:r>
                <a:rPr lang="en-US" altLang="zh-CN" sz="1050" dirty="0">
                  <a:latin typeface="Microsoft YaHei" panose="020B0503020204020204" pitchFamily="34" charset="-122"/>
                  <a:ea typeface="Microsoft YaHei" panose="020B0503020204020204" pitchFamily="34" charset="-122"/>
                  <a:cs typeface="微软雅黑" panose="020B0503020204020204" pitchFamily="34" charset="-122"/>
                </a:rPr>
                <a:t>AEM</a:t>
              </a:r>
              <a:r>
                <a:rPr lang="zh-CN" altLang="en-US" sz="1050" dirty="0">
                  <a:latin typeface="Microsoft YaHei" panose="020B0503020204020204" pitchFamily="34" charset="-122"/>
                  <a:ea typeface="Microsoft YaHei" panose="020B0503020204020204" pitchFamily="34" charset="-122"/>
                  <a:cs typeface="微软雅黑" panose="020B0503020204020204" pitchFamily="34" charset="-122"/>
                </a:rPr>
                <a:t>）</a:t>
              </a:r>
            </a:p>
          </p:txBody>
        </p:sp>
        <p:sp>
          <p:nvSpPr>
            <p:cNvPr id="30" name="上箭头 24">
              <a:extLst>
                <a:ext uri="{FF2B5EF4-FFF2-40B4-BE49-F238E27FC236}">
                  <a16:creationId xmlns:a16="http://schemas.microsoft.com/office/drawing/2014/main" id="{1F4414E1-C4C0-5C4F-B7BE-4E86C76BE715}"/>
                </a:ext>
              </a:extLst>
            </p:cNvPr>
            <p:cNvSpPr/>
            <p:nvPr/>
          </p:nvSpPr>
          <p:spPr>
            <a:xfrm rot="1860000">
              <a:off x="4951413" y="2313970"/>
              <a:ext cx="219075" cy="448945"/>
            </a:xfrm>
            <a:prstGeom prst="upArrow">
              <a:avLst/>
            </a:prstGeom>
            <a:solidFill>
              <a:srgbClr val="00B0F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1" name="上箭头 25">
              <a:extLst>
                <a:ext uri="{FF2B5EF4-FFF2-40B4-BE49-F238E27FC236}">
                  <a16:creationId xmlns:a16="http://schemas.microsoft.com/office/drawing/2014/main" id="{39F3B79A-F732-CB4C-AC78-50CB836B143D}"/>
                </a:ext>
              </a:extLst>
            </p:cNvPr>
            <p:cNvSpPr/>
            <p:nvPr/>
          </p:nvSpPr>
          <p:spPr>
            <a:xfrm rot="4080000">
              <a:off x="5278438" y="2787680"/>
              <a:ext cx="219075" cy="448945"/>
            </a:xfrm>
            <a:prstGeom prst="upArrow">
              <a:avLst/>
            </a:prstGeom>
            <a:solidFill>
              <a:srgbClr val="00B0F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2" name="上箭头 26">
              <a:extLst>
                <a:ext uri="{FF2B5EF4-FFF2-40B4-BE49-F238E27FC236}">
                  <a16:creationId xmlns:a16="http://schemas.microsoft.com/office/drawing/2014/main" id="{F67512E3-35E5-B646-B251-B61CC9CDDF68}"/>
                </a:ext>
              </a:extLst>
            </p:cNvPr>
            <p:cNvSpPr/>
            <p:nvPr/>
          </p:nvSpPr>
          <p:spPr>
            <a:xfrm rot="6300000">
              <a:off x="5278438" y="3298855"/>
              <a:ext cx="219075" cy="448945"/>
            </a:xfrm>
            <a:prstGeom prst="upArrow">
              <a:avLst/>
            </a:prstGeom>
            <a:solidFill>
              <a:srgbClr val="00B0F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3" name="上箭头 27">
              <a:extLst>
                <a:ext uri="{FF2B5EF4-FFF2-40B4-BE49-F238E27FC236}">
                  <a16:creationId xmlns:a16="http://schemas.microsoft.com/office/drawing/2014/main" id="{354C1463-A1E7-AE48-A6C8-4F7F7241DCBB}"/>
                </a:ext>
              </a:extLst>
            </p:cNvPr>
            <p:cNvSpPr/>
            <p:nvPr/>
          </p:nvSpPr>
          <p:spPr>
            <a:xfrm rot="7500000">
              <a:off x="5051108" y="3812570"/>
              <a:ext cx="219075" cy="448945"/>
            </a:xfrm>
            <a:prstGeom prst="upArrow">
              <a:avLst/>
            </a:prstGeom>
            <a:solidFill>
              <a:srgbClr val="00B0F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4" name="上箭头 28">
              <a:extLst>
                <a:ext uri="{FF2B5EF4-FFF2-40B4-BE49-F238E27FC236}">
                  <a16:creationId xmlns:a16="http://schemas.microsoft.com/office/drawing/2014/main" id="{45F17CEA-1578-C649-8CE1-D149AFC28AA7}"/>
                </a:ext>
              </a:extLst>
            </p:cNvPr>
            <p:cNvSpPr/>
            <p:nvPr/>
          </p:nvSpPr>
          <p:spPr>
            <a:xfrm rot="10800000">
              <a:off x="4373563" y="3963700"/>
              <a:ext cx="219075" cy="448945"/>
            </a:xfrm>
            <a:prstGeom prst="upArrow">
              <a:avLst/>
            </a:prstGeom>
            <a:solidFill>
              <a:srgbClr val="00B0F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5" name="上箭头 29">
              <a:extLst>
                <a:ext uri="{FF2B5EF4-FFF2-40B4-BE49-F238E27FC236}">
                  <a16:creationId xmlns:a16="http://schemas.microsoft.com/office/drawing/2014/main" id="{7797C1B5-15C6-8249-9D4E-57C3BD5E035A}"/>
                </a:ext>
              </a:extLst>
            </p:cNvPr>
            <p:cNvSpPr/>
            <p:nvPr/>
          </p:nvSpPr>
          <p:spPr>
            <a:xfrm rot="12480000">
              <a:off x="3778568" y="3843685"/>
              <a:ext cx="219075" cy="448945"/>
            </a:xfrm>
            <a:prstGeom prst="upArrow">
              <a:avLst/>
            </a:prstGeom>
            <a:solidFill>
              <a:srgbClr val="00B0F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6" name="上箭头 30">
              <a:extLst>
                <a:ext uri="{FF2B5EF4-FFF2-40B4-BE49-F238E27FC236}">
                  <a16:creationId xmlns:a16="http://schemas.microsoft.com/office/drawing/2014/main" id="{82587DDB-749A-1D4F-8730-57BD87A0D98B}"/>
                </a:ext>
              </a:extLst>
            </p:cNvPr>
            <p:cNvSpPr/>
            <p:nvPr/>
          </p:nvSpPr>
          <p:spPr>
            <a:xfrm rot="14160000">
              <a:off x="3495993" y="3369340"/>
              <a:ext cx="219075" cy="448945"/>
            </a:xfrm>
            <a:prstGeom prst="upArrow">
              <a:avLst/>
            </a:prstGeom>
            <a:solidFill>
              <a:srgbClr val="00B0F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7" name="上箭头 31">
              <a:extLst>
                <a:ext uri="{FF2B5EF4-FFF2-40B4-BE49-F238E27FC236}">
                  <a16:creationId xmlns:a16="http://schemas.microsoft.com/office/drawing/2014/main" id="{9A208971-9B96-514D-86F5-11E3927CA763}"/>
                </a:ext>
              </a:extLst>
            </p:cNvPr>
            <p:cNvSpPr/>
            <p:nvPr/>
          </p:nvSpPr>
          <p:spPr>
            <a:xfrm rot="17220000">
              <a:off x="3487103" y="2802920"/>
              <a:ext cx="219075" cy="448945"/>
            </a:xfrm>
            <a:prstGeom prst="upArrow">
              <a:avLst/>
            </a:prstGeom>
            <a:solidFill>
              <a:srgbClr val="00B0F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8" name="上箭头 32">
              <a:extLst>
                <a:ext uri="{FF2B5EF4-FFF2-40B4-BE49-F238E27FC236}">
                  <a16:creationId xmlns:a16="http://schemas.microsoft.com/office/drawing/2014/main" id="{228C8E3A-12A2-BB4A-B0D9-F15BE7005BBE}"/>
                </a:ext>
              </a:extLst>
            </p:cNvPr>
            <p:cNvSpPr/>
            <p:nvPr/>
          </p:nvSpPr>
          <p:spPr>
            <a:xfrm rot="18240000">
              <a:off x="3704273" y="2331115"/>
              <a:ext cx="219075" cy="448945"/>
            </a:xfrm>
            <a:prstGeom prst="upArrow">
              <a:avLst/>
            </a:prstGeom>
            <a:solidFill>
              <a:srgbClr val="00B0F0"/>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1"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grpSp>
      <p:sp>
        <p:nvSpPr>
          <p:cNvPr id="3" name="Rectangle 2">
            <a:extLst>
              <a:ext uri="{FF2B5EF4-FFF2-40B4-BE49-F238E27FC236}">
                <a16:creationId xmlns:a16="http://schemas.microsoft.com/office/drawing/2014/main" id="{57DBC263-7870-7B49-A3DD-C36FCD2872FF}"/>
              </a:ext>
            </a:extLst>
          </p:cNvPr>
          <p:cNvSpPr/>
          <p:nvPr/>
        </p:nvSpPr>
        <p:spPr>
          <a:xfrm>
            <a:off x="8208883" y="3101022"/>
            <a:ext cx="2335144" cy="1754326"/>
          </a:xfrm>
          <a:prstGeom prst="rect">
            <a:avLst/>
          </a:prstGeom>
        </p:spPr>
        <p:txBody>
          <a:bodyPr wrap="square">
            <a:spAutoFit/>
          </a:bodyPr>
          <a:lstStyle/>
          <a:p>
            <a:pPr marL="731520" lvl="1" indent="-457200">
              <a:buFont typeface="+mj-lt"/>
              <a:buAutoNum type="romanUcPeriod"/>
            </a:pPr>
            <a:r>
              <a:rPr lang="en-CN" dirty="0">
                <a:latin typeface="Microsoft YaHei" panose="020B0503020204020204" pitchFamily="34" charset="-122"/>
                <a:ea typeface="Microsoft YaHei" panose="020B0503020204020204" pitchFamily="34" charset="-122"/>
              </a:rPr>
              <a:t>代谢</a:t>
            </a:r>
          </a:p>
          <a:p>
            <a:pPr marL="731520" lvl="1" indent="-457200">
              <a:buFont typeface="+mj-lt"/>
              <a:buAutoNum type="romanUcPeriod"/>
            </a:pPr>
            <a:r>
              <a:rPr lang="en-CN" dirty="0">
                <a:latin typeface="Microsoft YaHei" panose="020B0503020204020204" pitchFamily="34" charset="-122"/>
                <a:ea typeface="Microsoft YaHei" panose="020B0503020204020204" pitchFamily="34" charset="-122"/>
              </a:rPr>
              <a:t>炎症</a:t>
            </a:r>
          </a:p>
          <a:p>
            <a:pPr marL="731520" lvl="1" indent="-457200">
              <a:buFont typeface="+mj-lt"/>
              <a:buAutoNum type="romanUcPeriod"/>
            </a:pPr>
            <a:r>
              <a:rPr lang="en-CN" dirty="0">
                <a:latin typeface="Microsoft YaHei" panose="020B0503020204020204" pitchFamily="34" charset="-122"/>
                <a:ea typeface="Microsoft YaHei" panose="020B0503020204020204" pitchFamily="34" charset="-122"/>
              </a:rPr>
              <a:t>免疫</a:t>
            </a:r>
          </a:p>
          <a:p>
            <a:pPr marL="731520" lvl="1" indent="-457200">
              <a:buFont typeface="+mj-lt"/>
              <a:buAutoNum type="romanUcPeriod"/>
            </a:pPr>
            <a:r>
              <a:rPr lang="en-CN" dirty="0">
                <a:latin typeface="Microsoft YaHei" panose="020B0503020204020204" pitchFamily="34" charset="-122"/>
                <a:ea typeface="Microsoft YaHei" panose="020B0503020204020204" pitchFamily="34" charset="-122"/>
              </a:rPr>
              <a:t>神经递质</a:t>
            </a:r>
          </a:p>
          <a:p>
            <a:pPr marL="731520" lvl="1" indent="-457200">
              <a:buFont typeface="+mj-lt"/>
              <a:buAutoNum type="romanUcPeriod"/>
            </a:pPr>
            <a:r>
              <a:rPr lang="en-CN" dirty="0">
                <a:solidFill>
                  <a:srgbClr val="C00000"/>
                </a:solidFill>
                <a:latin typeface="Microsoft YaHei" panose="020B0503020204020204" pitchFamily="34" charset="-122"/>
                <a:ea typeface="Microsoft YaHei" panose="020B0503020204020204" pitchFamily="34" charset="-122"/>
              </a:rPr>
              <a:t>发育</a:t>
            </a:r>
          </a:p>
          <a:p>
            <a:pPr marL="731520" lvl="1" indent="-457200">
              <a:buFont typeface="+mj-lt"/>
              <a:buAutoNum type="romanUcPeriod"/>
            </a:pPr>
            <a:r>
              <a:rPr lang="en-CN" dirty="0">
                <a:solidFill>
                  <a:srgbClr val="C00000"/>
                </a:solidFill>
                <a:latin typeface="Microsoft YaHei" panose="020B0503020204020204" pitchFamily="34" charset="-122"/>
                <a:ea typeface="Microsoft YaHei" panose="020B0503020204020204" pitchFamily="34" charset="-122"/>
              </a:rPr>
              <a:t>药物相互作用</a:t>
            </a:r>
          </a:p>
        </p:txBody>
      </p:sp>
      <p:sp>
        <p:nvSpPr>
          <p:cNvPr id="40" name="TextBox 39">
            <a:extLst>
              <a:ext uri="{FF2B5EF4-FFF2-40B4-BE49-F238E27FC236}">
                <a16:creationId xmlns:a16="http://schemas.microsoft.com/office/drawing/2014/main" id="{A9A3AD3F-5A8F-99E4-F2AC-A42CC059019B}"/>
              </a:ext>
            </a:extLst>
          </p:cNvPr>
          <p:cNvSpPr txBox="1"/>
          <p:nvPr/>
        </p:nvSpPr>
        <p:spPr>
          <a:xfrm>
            <a:off x="4362323" y="6336260"/>
            <a:ext cx="1544207" cy="246221"/>
          </a:xfrm>
          <a:prstGeom prst="rect">
            <a:avLst/>
          </a:prstGeom>
          <a:noFill/>
        </p:spPr>
        <p:txBody>
          <a:bodyPr wrap="square">
            <a:spAutoFit/>
          </a:bodyPr>
          <a:lstStyle/>
          <a:p>
            <a:r>
              <a:rPr lang="zh-CN" altLang="en-CN" sz="1000" dirty="0">
                <a:latin typeface="Microsoft YaHei" panose="020B0503020204020204" pitchFamily="34" charset="-122"/>
                <a:ea typeface="Microsoft YaHei" panose="020B0503020204020204" pitchFamily="34" charset="-122"/>
              </a:rPr>
              <a:t>图</a:t>
            </a:r>
            <a:r>
              <a:rPr lang="zh-CN" altLang="en-US" sz="1000" dirty="0">
                <a:latin typeface="Microsoft YaHei" panose="020B0503020204020204" pitchFamily="34" charset="-122"/>
                <a:ea typeface="Microsoft YaHei" panose="020B0503020204020204" pitchFamily="34" charset="-122"/>
              </a:rPr>
              <a:t>片改自刘智教授</a:t>
            </a:r>
            <a:endParaRPr lang="en-US" sz="1000" dirty="0"/>
          </a:p>
        </p:txBody>
      </p:sp>
    </p:spTree>
    <p:extLst>
      <p:ext uri="{BB962C8B-B14F-4D97-AF65-F5344CB8AC3E}">
        <p14:creationId xmlns:p14="http://schemas.microsoft.com/office/powerpoint/2010/main" val="193127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6562-895D-A24A-A3C5-32A0913A7164}"/>
              </a:ext>
            </a:extLst>
          </p:cNvPr>
          <p:cNvSpPr>
            <a:spLocks noGrp="1"/>
          </p:cNvSpPr>
          <p:nvPr>
            <p:ph type="title"/>
          </p:nvPr>
        </p:nvSpPr>
        <p:spPr/>
        <p:txBody>
          <a:bodyPr>
            <a:normAutofit fontScale="90000"/>
          </a:bodyPr>
          <a:lstStyle/>
          <a:p>
            <a:br>
              <a:rPr lang="en-US" altLang="zh-CN" dirty="0"/>
            </a:br>
            <a:r>
              <a:rPr lang="en-US" altLang="zh-CN" dirty="0"/>
              <a:t>Precision editing of gut microbiota</a:t>
            </a:r>
            <a:br>
              <a:rPr lang="en-US" altLang="zh-CN" dirty="0"/>
            </a:br>
            <a:endParaRPr lang="en-CN" dirty="0"/>
          </a:p>
        </p:txBody>
      </p:sp>
      <p:sp>
        <p:nvSpPr>
          <p:cNvPr id="4" name="Date Placeholder 3">
            <a:extLst>
              <a:ext uri="{FF2B5EF4-FFF2-40B4-BE49-F238E27FC236}">
                <a16:creationId xmlns:a16="http://schemas.microsoft.com/office/drawing/2014/main" id="{F9929A07-EACF-A542-B1D1-2F4A7B76DBED}"/>
              </a:ext>
            </a:extLst>
          </p:cNvPr>
          <p:cNvSpPr>
            <a:spLocks noGrp="1"/>
          </p:cNvSpPr>
          <p:nvPr>
            <p:ph type="dt" sz="half" idx="10"/>
          </p:nvPr>
        </p:nvSpPr>
        <p:spPr/>
        <p:txBody>
          <a:bodyPr/>
          <a:lstStyle/>
          <a:p>
            <a:fld id="{E15B9E85-C389-8845-8D39-C25F83A72303}" type="datetime3">
              <a:rPr lang="en-US" smtClean="0"/>
              <a:t>5 April 2023</a:t>
            </a:fld>
            <a:endParaRPr lang="en-US"/>
          </a:p>
        </p:txBody>
      </p:sp>
      <p:sp>
        <p:nvSpPr>
          <p:cNvPr id="5" name="Footer Placeholder 4">
            <a:extLst>
              <a:ext uri="{FF2B5EF4-FFF2-40B4-BE49-F238E27FC236}">
                <a16:creationId xmlns:a16="http://schemas.microsoft.com/office/drawing/2014/main" id="{0D29764E-CB45-D14B-8CFD-6429878D5247}"/>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446B9874-DB0A-F349-95DA-27480BCAB253}"/>
              </a:ext>
            </a:extLst>
          </p:cNvPr>
          <p:cNvSpPr>
            <a:spLocks noGrp="1"/>
          </p:cNvSpPr>
          <p:nvPr>
            <p:ph type="sldNum" sz="quarter" idx="12"/>
          </p:nvPr>
        </p:nvSpPr>
        <p:spPr/>
        <p:txBody>
          <a:bodyPr/>
          <a:lstStyle/>
          <a:p>
            <a:fld id="{7DFF1429-2141-5645-B647-B731C9EA6849}" type="slidenum">
              <a:rPr lang="en-US" smtClean="0"/>
              <a:t>5</a:t>
            </a:fld>
            <a:endParaRPr lang="en-US"/>
          </a:p>
        </p:txBody>
      </p:sp>
      <p:grpSp>
        <p:nvGrpSpPr>
          <p:cNvPr id="1058" name="Group 1057">
            <a:extLst>
              <a:ext uri="{FF2B5EF4-FFF2-40B4-BE49-F238E27FC236}">
                <a16:creationId xmlns:a16="http://schemas.microsoft.com/office/drawing/2014/main" id="{0BC1110D-F5F3-7FF1-B7DB-A8E424287F3D}"/>
              </a:ext>
            </a:extLst>
          </p:cNvPr>
          <p:cNvGrpSpPr/>
          <p:nvPr/>
        </p:nvGrpSpPr>
        <p:grpSpPr>
          <a:xfrm>
            <a:off x="1052555" y="1017430"/>
            <a:ext cx="10698757" cy="1402608"/>
            <a:chOff x="1052555" y="1017430"/>
            <a:chExt cx="10698757" cy="1402608"/>
          </a:xfrm>
        </p:grpSpPr>
        <p:sp>
          <p:nvSpPr>
            <p:cNvPr id="8" name="TextBox 7">
              <a:extLst>
                <a:ext uri="{FF2B5EF4-FFF2-40B4-BE49-F238E27FC236}">
                  <a16:creationId xmlns:a16="http://schemas.microsoft.com/office/drawing/2014/main" id="{6ED342A8-C394-034B-0F34-9FC256E1AC6A}"/>
                </a:ext>
              </a:extLst>
            </p:cNvPr>
            <p:cNvSpPr txBox="1"/>
            <p:nvPr/>
          </p:nvSpPr>
          <p:spPr>
            <a:xfrm>
              <a:off x="1052555" y="1017430"/>
              <a:ext cx="6518009" cy="369332"/>
            </a:xfrm>
            <a:prstGeom prst="rect">
              <a:avLst/>
            </a:prstGeom>
            <a:ln>
              <a:solidFill>
                <a:srgbClr val="00206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dirty="0">
                  <a:latin typeface="Microsoft YaHei" panose="020B0503020204020204" pitchFamily="34" charset="-122"/>
                  <a:ea typeface="Microsoft YaHei" panose="020B0503020204020204" pitchFamily="34" charset="-122"/>
                  <a:cs typeface="Calibri" panose="020F0502020204030204" pitchFamily="34" charset="0"/>
                </a:rPr>
                <a:t>1.</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rPr>
                <a:t>Profiling</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a:t>
              </a:r>
              <a:r>
                <a:rPr lang="zh-CN" altLang="en-US"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who/what</a:t>
              </a:r>
              <a:r>
                <a:rPr lang="zh-CN" altLang="en-US"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are</a:t>
              </a:r>
              <a:r>
                <a:rPr lang="zh-CN" altLang="en-US"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there?</a:t>
              </a:r>
              <a:endParaRPr lang="en-US"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17" name="TextBox 16">
              <a:extLst>
                <a:ext uri="{FF2B5EF4-FFF2-40B4-BE49-F238E27FC236}">
                  <a16:creationId xmlns:a16="http://schemas.microsoft.com/office/drawing/2014/main" id="{241E89FC-22AF-7A22-6B81-9F29BEF3C3C5}"/>
                </a:ext>
              </a:extLst>
            </p:cNvPr>
            <p:cNvSpPr txBox="1"/>
            <p:nvPr/>
          </p:nvSpPr>
          <p:spPr>
            <a:xfrm>
              <a:off x="7721443" y="1017430"/>
              <a:ext cx="4029869" cy="1384995"/>
            </a:xfrm>
            <a:prstGeom prst="rect">
              <a:avLst/>
            </a:prstGeom>
            <a:noFill/>
          </p:spPr>
          <p:txBody>
            <a:bodyPr wrap="square">
              <a:spAutoFit/>
            </a:bodyPr>
            <a:lstStyle/>
            <a:p>
              <a:pPr marL="285750" indent="-285750">
                <a:buFont typeface="Arial" panose="020B0604020202020204" pitchFamily="34" charset="0"/>
                <a:buChar char="•"/>
              </a:pPr>
              <a:r>
                <a:rPr lang="en-US" altLang="zh-CN" sz="1400"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GMrepo</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NAR</a:t>
              </a:r>
              <a:r>
                <a:rPr 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2019</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2022</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endPar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endParaRPr>
            </a:p>
            <a:p>
              <a:pPr marL="285750" indent="-285750">
                <a:buFont typeface="Arial" panose="020B0604020202020204" pitchFamily="34" charset="0"/>
                <a:buChar char="•"/>
              </a:pPr>
              <a:r>
                <a:rPr lang="en-US" altLang="zh-CN" sz="1400"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mBodyMap</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NAR</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2022</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endPar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endParaRPr>
            </a:p>
            <a:p>
              <a:pPr marL="285750" indent="-285750">
                <a:buFont typeface="Arial" panose="020B0604020202020204" pitchFamily="34" charset="0"/>
                <a:buChar char="•"/>
              </a:pPr>
              <a:r>
                <a:rPr lang="en-US" altLang="zh-CN" sz="1400"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mMGE</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NAR</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2021;</a:t>
              </a:r>
            </a:p>
            <a:p>
              <a:pPr marL="285750" indent="-285750">
                <a:buFont typeface="Arial" panose="020B0604020202020204" pitchFamily="34" charset="0"/>
                <a:buChar char="•"/>
              </a:pPr>
              <a:r>
                <a:rPr lang="en-US" altLang="zh-CN" sz="1400"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metaMIC</a:t>
              </a:r>
              <a:r>
                <a:rPr lang="zh-CN" altLang="en-US"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GB</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2022;</a:t>
              </a:r>
            </a:p>
            <a:p>
              <a:pPr marL="285750" indent="-285750">
                <a:buFont typeface="Arial" panose="020B0604020202020204" pitchFamily="34" charset="0"/>
                <a:buChar char="•"/>
              </a:pP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Ruminants</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NC</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2022;</a:t>
              </a:r>
            </a:p>
            <a:p>
              <a:pPr marL="285750" indent="-285750">
                <a:buFont typeface="Arial" panose="020B0604020202020204" pitchFamily="34" charset="0"/>
                <a:buChar char="•"/>
              </a:pP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Tech</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benchmarking</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BiB</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2023;</a:t>
              </a:r>
              <a:endParaRPr 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endParaRPr>
            </a:p>
          </p:txBody>
        </p:sp>
        <p:grpSp>
          <p:nvGrpSpPr>
            <p:cNvPr id="1045" name="Group 1044">
              <a:extLst>
                <a:ext uri="{FF2B5EF4-FFF2-40B4-BE49-F238E27FC236}">
                  <a16:creationId xmlns:a16="http://schemas.microsoft.com/office/drawing/2014/main" id="{9A9FCC47-34D2-6215-1055-EEFA21194785}"/>
                </a:ext>
              </a:extLst>
            </p:cNvPr>
            <p:cNvGrpSpPr/>
            <p:nvPr/>
          </p:nvGrpSpPr>
          <p:grpSpPr>
            <a:xfrm>
              <a:off x="1308153" y="1450418"/>
              <a:ext cx="1186543" cy="960371"/>
              <a:chOff x="1319350" y="1687064"/>
              <a:chExt cx="1186543" cy="960371"/>
            </a:xfrm>
          </p:grpSpPr>
          <p:pic>
            <p:nvPicPr>
              <p:cNvPr id="12" name="Picture 2">
                <a:extLst>
                  <a:ext uri="{FF2B5EF4-FFF2-40B4-BE49-F238E27FC236}">
                    <a16:creationId xmlns:a16="http://schemas.microsoft.com/office/drawing/2014/main" id="{8FFD76AA-91A5-1FF6-3884-28C00B85C2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195"/>
              <a:stretch/>
            </p:blipFill>
            <p:spPr bwMode="auto">
              <a:xfrm>
                <a:off x="1429517" y="1687064"/>
                <a:ext cx="1017121" cy="809758"/>
              </a:xfrm>
              <a:prstGeom prst="rect">
                <a:avLst/>
              </a:prstGeom>
              <a:noFill/>
              <a:extLst>
                <a:ext uri="{909E8E84-426E-40DD-AFC4-6F175D3DCCD1}">
                  <a14:hiddenFill xmlns:a14="http://schemas.microsoft.com/office/drawing/2010/main">
                    <a:solidFill>
                      <a:srgbClr val="FFFFFF"/>
                    </a:solidFill>
                  </a14:hiddenFill>
                </a:ext>
              </a:extLst>
            </p:spPr>
          </p:pic>
          <p:sp>
            <p:nvSpPr>
              <p:cNvPr id="1027" name="TextBox 1026">
                <a:extLst>
                  <a:ext uri="{FF2B5EF4-FFF2-40B4-BE49-F238E27FC236}">
                    <a16:creationId xmlns:a16="http://schemas.microsoft.com/office/drawing/2014/main" id="{18889E97-F777-982B-1154-F07A639BAA87}"/>
                  </a:ext>
                </a:extLst>
              </p:cNvPr>
              <p:cNvSpPr txBox="1"/>
              <p:nvPr/>
            </p:nvSpPr>
            <p:spPr>
              <a:xfrm>
                <a:off x="1319350" y="2339658"/>
                <a:ext cx="1186543" cy="307777"/>
              </a:xfrm>
              <a:prstGeom prst="rect">
                <a:avLst/>
              </a:prstGeom>
              <a:noFill/>
            </p:spPr>
            <p:txBody>
              <a:bodyPr wrap="none" rtlCol="0">
                <a:spAutoFit/>
              </a:bodyPr>
              <a:lstStyle/>
              <a:p>
                <a:r>
                  <a:rPr lang="en-US" altLang="zh-CN" sz="1400" dirty="0"/>
                  <a:t>Human</a:t>
                </a:r>
                <a:r>
                  <a:rPr lang="zh-CN" altLang="en-US" sz="1400" dirty="0"/>
                  <a:t> </a:t>
                </a:r>
                <a:r>
                  <a:rPr lang="en-US" altLang="zh-CN" sz="1400" dirty="0"/>
                  <a:t>gut</a:t>
                </a:r>
                <a:endParaRPr lang="en-US" sz="1400" dirty="0"/>
              </a:p>
            </p:txBody>
          </p:sp>
        </p:grpSp>
        <p:grpSp>
          <p:nvGrpSpPr>
            <p:cNvPr id="1044" name="Group 1043">
              <a:extLst>
                <a:ext uri="{FF2B5EF4-FFF2-40B4-BE49-F238E27FC236}">
                  <a16:creationId xmlns:a16="http://schemas.microsoft.com/office/drawing/2014/main" id="{698C2822-4899-73E3-7148-15C8EF5AE52C}"/>
                </a:ext>
              </a:extLst>
            </p:cNvPr>
            <p:cNvGrpSpPr/>
            <p:nvPr/>
          </p:nvGrpSpPr>
          <p:grpSpPr>
            <a:xfrm>
              <a:off x="2423539" y="1355845"/>
              <a:ext cx="1351652" cy="1063182"/>
              <a:chOff x="2533592" y="1584253"/>
              <a:chExt cx="1351652" cy="1063182"/>
            </a:xfrm>
          </p:grpSpPr>
          <p:pic>
            <p:nvPicPr>
              <p:cNvPr id="14" name="Picture 13">
                <a:extLst>
                  <a:ext uri="{FF2B5EF4-FFF2-40B4-BE49-F238E27FC236}">
                    <a16:creationId xmlns:a16="http://schemas.microsoft.com/office/drawing/2014/main" id="{883ECD4A-8075-F20D-9F4B-A7CC8D330039}"/>
                  </a:ext>
                </a:extLst>
              </p:cNvPr>
              <p:cNvPicPr>
                <a:picLocks noChangeAspect="1"/>
              </p:cNvPicPr>
              <p:nvPr/>
            </p:nvPicPr>
            <p:blipFill rotWithShape="1">
              <a:blip r:embed="rId4"/>
              <a:srcRect l="-945" t="-5198" r="61261" b="5198"/>
              <a:stretch/>
            </p:blipFill>
            <p:spPr>
              <a:xfrm>
                <a:off x="2656772" y="1584253"/>
                <a:ext cx="1017121" cy="904621"/>
              </a:xfrm>
              <a:prstGeom prst="rect">
                <a:avLst/>
              </a:prstGeom>
            </p:spPr>
          </p:pic>
          <p:sp>
            <p:nvSpPr>
              <p:cNvPr id="1029" name="TextBox 1028">
                <a:extLst>
                  <a:ext uri="{FF2B5EF4-FFF2-40B4-BE49-F238E27FC236}">
                    <a16:creationId xmlns:a16="http://schemas.microsoft.com/office/drawing/2014/main" id="{C0C00D9A-5574-AB03-C0DD-1AC3E5DA8B0D}"/>
                  </a:ext>
                </a:extLst>
              </p:cNvPr>
              <p:cNvSpPr txBox="1"/>
              <p:nvPr/>
            </p:nvSpPr>
            <p:spPr>
              <a:xfrm>
                <a:off x="2533592" y="2339658"/>
                <a:ext cx="1351652" cy="307777"/>
              </a:xfrm>
              <a:prstGeom prst="rect">
                <a:avLst/>
              </a:prstGeom>
              <a:noFill/>
            </p:spPr>
            <p:txBody>
              <a:bodyPr wrap="none" rtlCol="0">
                <a:spAutoFit/>
              </a:bodyPr>
              <a:lstStyle/>
              <a:p>
                <a:r>
                  <a:rPr lang="en-US" altLang="zh-CN" sz="1400" dirty="0"/>
                  <a:t>All</a:t>
                </a:r>
                <a:r>
                  <a:rPr lang="zh-CN" altLang="en-US" sz="1400" dirty="0"/>
                  <a:t> </a:t>
                </a:r>
                <a:r>
                  <a:rPr lang="en-US" altLang="zh-CN" sz="1400" dirty="0"/>
                  <a:t>body</a:t>
                </a:r>
                <a:r>
                  <a:rPr lang="zh-CN" altLang="en-US" sz="1400" dirty="0"/>
                  <a:t> </a:t>
                </a:r>
                <a:r>
                  <a:rPr lang="en-US" altLang="zh-CN" sz="1400" dirty="0"/>
                  <a:t>sites</a:t>
                </a:r>
                <a:endParaRPr lang="en-US" sz="1400" dirty="0"/>
              </a:p>
            </p:txBody>
          </p:sp>
        </p:grpSp>
        <p:grpSp>
          <p:nvGrpSpPr>
            <p:cNvPr id="1037" name="Group 1036">
              <a:extLst>
                <a:ext uri="{FF2B5EF4-FFF2-40B4-BE49-F238E27FC236}">
                  <a16:creationId xmlns:a16="http://schemas.microsoft.com/office/drawing/2014/main" id="{0F863B55-F8D0-4115-D756-3D258F30CD97}"/>
                </a:ext>
              </a:extLst>
            </p:cNvPr>
            <p:cNvGrpSpPr/>
            <p:nvPr/>
          </p:nvGrpSpPr>
          <p:grpSpPr>
            <a:xfrm>
              <a:off x="3901746" y="1522780"/>
              <a:ext cx="1558203" cy="897258"/>
              <a:chOff x="4184873" y="1757233"/>
              <a:chExt cx="1558203" cy="897258"/>
            </a:xfrm>
          </p:grpSpPr>
          <p:grpSp>
            <p:nvGrpSpPr>
              <p:cNvPr id="1035" name="Group 1034">
                <a:extLst>
                  <a:ext uri="{FF2B5EF4-FFF2-40B4-BE49-F238E27FC236}">
                    <a16:creationId xmlns:a16="http://schemas.microsoft.com/office/drawing/2014/main" id="{722AB099-44F8-B3B1-1ED3-36802FB3A306}"/>
                  </a:ext>
                </a:extLst>
              </p:cNvPr>
              <p:cNvGrpSpPr/>
              <p:nvPr/>
            </p:nvGrpSpPr>
            <p:grpSpPr>
              <a:xfrm>
                <a:off x="4184873" y="1757233"/>
                <a:ext cx="1558203" cy="612942"/>
                <a:chOff x="4184873" y="1757233"/>
                <a:chExt cx="1558203" cy="612942"/>
              </a:xfrm>
            </p:grpSpPr>
            <p:pic>
              <p:nvPicPr>
                <p:cNvPr id="1033" name="Picture 1032">
                  <a:extLst>
                    <a:ext uri="{FF2B5EF4-FFF2-40B4-BE49-F238E27FC236}">
                      <a16:creationId xmlns:a16="http://schemas.microsoft.com/office/drawing/2014/main" id="{F2F718D3-4257-8F52-302E-EFBCE5486BD2}"/>
                    </a:ext>
                  </a:extLst>
                </p:cNvPr>
                <p:cNvPicPr>
                  <a:picLocks noChangeAspect="1"/>
                </p:cNvPicPr>
                <p:nvPr/>
              </p:nvPicPr>
              <p:blipFill>
                <a:blip r:embed="rId5"/>
                <a:stretch>
                  <a:fillRect/>
                </a:stretch>
              </p:blipFill>
              <p:spPr>
                <a:xfrm>
                  <a:off x="4184873" y="1757233"/>
                  <a:ext cx="796513" cy="612942"/>
                </a:xfrm>
                <a:prstGeom prst="rect">
                  <a:avLst/>
                </a:prstGeom>
              </p:spPr>
            </p:pic>
            <p:pic>
              <p:nvPicPr>
                <p:cNvPr id="1034" name="Picture 1033">
                  <a:extLst>
                    <a:ext uri="{FF2B5EF4-FFF2-40B4-BE49-F238E27FC236}">
                      <a16:creationId xmlns:a16="http://schemas.microsoft.com/office/drawing/2014/main" id="{F1CCF5DB-1465-EBCB-A7D0-007728C61E99}"/>
                    </a:ext>
                  </a:extLst>
                </p:cNvPr>
                <p:cNvPicPr>
                  <a:picLocks noChangeAspect="1"/>
                </p:cNvPicPr>
                <p:nvPr/>
              </p:nvPicPr>
              <p:blipFill>
                <a:blip r:embed="rId6"/>
                <a:stretch>
                  <a:fillRect/>
                </a:stretch>
              </p:blipFill>
              <p:spPr>
                <a:xfrm>
                  <a:off x="4940388" y="1763774"/>
                  <a:ext cx="802688" cy="582940"/>
                </a:xfrm>
                <a:prstGeom prst="rect">
                  <a:avLst/>
                </a:prstGeom>
              </p:spPr>
            </p:pic>
          </p:grpSp>
          <p:sp>
            <p:nvSpPr>
              <p:cNvPr id="1036" name="TextBox 1035">
                <a:extLst>
                  <a:ext uri="{FF2B5EF4-FFF2-40B4-BE49-F238E27FC236}">
                    <a16:creationId xmlns:a16="http://schemas.microsoft.com/office/drawing/2014/main" id="{E36697B4-A4CA-95AA-4544-43C48B87F64D}"/>
                  </a:ext>
                </a:extLst>
              </p:cNvPr>
              <p:cNvSpPr txBox="1"/>
              <p:nvPr/>
            </p:nvSpPr>
            <p:spPr>
              <a:xfrm>
                <a:off x="4400137" y="2346714"/>
                <a:ext cx="1162498" cy="307777"/>
              </a:xfrm>
              <a:prstGeom prst="rect">
                <a:avLst/>
              </a:prstGeom>
              <a:noFill/>
            </p:spPr>
            <p:txBody>
              <a:bodyPr wrap="none" rtlCol="0">
                <a:spAutoFit/>
              </a:bodyPr>
              <a:lstStyle/>
              <a:p>
                <a:r>
                  <a:rPr lang="en-US" altLang="zh-CN" sz="1400" dirty="0"/>
                  <a:t>Ruminants</a:t>
                </a:r>
                <a:endParaRPr lang="en-US" sz="1400" dirty="0"/>
              </a:p>
            </p:txBody>
          </p:sp>
        </p:grpSp>
        <p:grpSp>
          <p:nvGrpSpPr>
            <p:cNvPr id="1046" name="Group 1045">
              <a:extLst>
                <a:ext uri="{FF2B5EF4-FFF2-40B4-BE49-F238E27FC236}">
                  <a16:creationId xmlns:a16="http://schemas.microsoft.com/office/drawing/2014/main" id="{A780B59B-9642-A871-2799-96F645DA6F81}"/>
                </a:ext>
              </a:extLst>
            </p:cNvPr>
            <p:cNvGrpSpPr/>
            <p:nvPr/>
          </p:nvGrpSpPr>
          <p:grpSpPr>
            <a:xfrm>
              <a:off x="5518722" y="1559529"/>
              <a:ext cx="1806447" cy="856906"/>
              <a:chOff x="5529919" y="1796175"/>
              <a:chExt cx="1806447" cy="856906"/>
            </a:xfrm>
          </p:grpSpPr>
          <p:grpSp>
            <p:nvGrpSpPr>
              <p:cNvPr id="1042" name="Group 1041">
                <a:extLst>
                  <a:ext uri="{FF2B5EF4-FFF2-40B4-BE49-F238E27FC236}">
                    <a16:creationId xmlns:a16="http://schemas.microsoft.com/office/drawing/2014/main" id="{06F7AF7F-2838-5502-E340-72E15CCB1D7C}"/>
                  </a:ext>
                </a:extLst>
              </p:cNvPr>
              <p:cNvGrpSpPr/>
              <p:nvPr/>
            </p:nvGrpSpPr>
            <p:grpSpPr>
              <a:xfrm>
                <a:off x="5529919" y="1796175"/>
                <a:ext cx="1806447" cy="616177"/>
                <a:chOff x="5529919" y="1796175"/>
                <a:chExt cx="1806447" cy="616177"/>
              </a:xfrm>
            </p:grpSpPr>
            <p:pic>
              <p:nvPicPr>
                <p:cNvPr id="1039" name="Picture 1038">
                  <a:extLst>
                    <a:ext uri="{FF2B5EF4-FFF2-40B4-BE49-F238E27FC236}">
                      <a16:creationId xmlns:a16="http://schemas.microsoft.com/office/drawing/2014/main" id="{79DE2917-580C-A3D2-F618-30858887EBE8}"/>
                    </a:ext>
                  </a:extLst>
                </p:cNvPr>
                <p:cNvPicPr>
                  <a:picLocks noChangeAspect="1"/>
                </p:cNvPicPr>
                <p:nvPr/>
              </p:nvPicPr>
              <p:blipFill>
                <a:blip r:embed="rId7"/>
                <a:stretch>
                  <a:fillRect/>
                </a:stretch>
              </p:blipFill>
              <p:spPr>
                <a:xfrm>
                  <a:off x="6165483" y="1798028"/>
                  <a:ext cx="511937" cy="614324"/>
                </a:xfrm>
                <a:prstGeom prst="rect">
                  <a:avLst/>
                </a:prstGeom>
              </p:spPr>
            </p:pic>
            <p:pic>
              <p:nvPicPr>
                <p:cNvPr id="1040" name="Picture 1039">
                  <a:extLst>
                    <a:ext uri="{FF2B5EF4-FFF2-40B4-BE49-F238E27FC236}">
                      <a16:creationId xmlns:a16="http://schemas.microsoft.com/office/drawing/2014/main" id="{8E523BFD-3888-0FE8-D152-24E45EB05695}"/>
                    </a:ext>
                  </a:extLst>
                </p:cNvPr>
                <p:cNvPicPr>
                  <a:picLocks noChangeAspect="1"/>
                </p:cNvPicPr>
                <p:nvPr/>
              </p:nvPicPr>
              <p:blipFill>
                <a:blip r:embed="rId8"/>
                <a:stretch>
                  <a:fillRect/>
                </a:stretch>
              </p:blipFill>
              <p:spPr>
                <a:xfrm>
                  <a:off x="5529919" y="1796175"/>
                  <a:ext cx="616819" cy="570267"/>
                </a:xfrm>
                <a:prstGeom prst="rect">
                  <a:avLst/>
                </a:prstGeom>
              </p:spPr>
            </p:pic>
            <p:pic>
              <p:nvPicPr>
                <p:cNvPr id="1041" name="Picture 1040">
                  <a:extLst>
                    <a:ext uri="{FF2B5EF4-FFF2-40B4-BE49-F238E27FC236}">
                      <a16:creationId xmlns:a16="http://schemas.microsoft.com/office/drawing/2014/main" id="{38D29B2E-5A52-1B81-6B81-EE46D17D4D32}"/>
                    </a:ext>
                  </a:extLst>
                </p:cNvPr>
                <p:cNvPicPr>
                  <a:picLocks noChangeAspect="1"/>
                </p:cNvPicPr>
                <p:nvPr/>
              </p:nvPicPr>
              <p:blipFill>
                <a:blip r:embed="rId9"/>
                <a:stretch>
                  <a:fillRect/>
                </a:stretch>
              </p:blipFill>
              <p:spPr>
                <a:xfrm rot="5400000">
                  <a:off x="6798260" y="1798719"/>
                  <a:ext cx="463270" cy="612942"/>
                </a:xfrm>
                <a:prstGeom prst="rect">
                  <a:avLst/>
                </a:prstGeom>
              </p:spPr>
            </p:pic>
          </p:grpSp>
          <p:sp>
            <p:nvSpPr>
              <p:cNvPr id="1043" name="TextBox 1042">
                <a:extLst>
                  <a:ext uri="{FF2B5EF4-FFF2-40B4-BE49-F238E27FC236}">
                    <a16:creationId xmlns:a16="http://schemas.microsoft.com/office/drawing/2014/main" id="{CCF94082-61BC-4BB0-4A9F-E40BAD736F73}"/>
                  </a:ext>
                </a:extLst>
              </p:cNvPr>
              <p:cNvSpPr txBox="1"/>
              <p:nvPr/>
            </p:nvSpPr>
            <p:spPr>
              <a:xfrm>
                <a:off x="5660666" y="2345304"/>
                <a:ext cx="1521570" cy="307777"/>
              </a:xfrm>
              <a:prstGeom prst="rect">
                <a:avLst/>
              </a:prstGeom>
              <a:noFill/>
            </p:spPr>
            <p:txBody>
              <a:bodyPr wrap="none" rtlCol="0">
                <a:spAutoFit/>
              </a:bodyPr>
              <a:lstStyle/>
              <a:p>
                <a:pPr algn="ctr"/>
                <a:r>
                  <a:rPr lang="en-US" altLang="zh-CN" sz="1400" dirty="0"/>
                  <a:t>Trans-kingdom</a:t>
                </a:r>
                <a:endParaRPr lang="en-US" sz="1400" dirty="0"/>
              </a:p>
            </p:txBody>
          </p:sp>
        </p:grpSp>
      </p:grpSp>
      <p:grpSp>
        <p:nvGrpSpPr>
          <p:cNvPr id="1053" name="Group 1052">
            <a:extLst>
              <a:ext uri="{FF2B5EF4-FFF2-40B4-BE49-F238E27FC236}">
                <a16:creationId xmlns:a16="http://schemas.microsoft.com/office/drawing/2014/main" id="{4794585D-E84B-4805-0680-FA90AC0A9935}"/>
              </a:ext>
            </a:extLst>
          </p:cNvPr>
          <p:cNvGrpSpPr/>
          <p:nvPr/>
        </p:nvGrpSpPr>
        <p:grpSpPr>
          <a:xfrm>
            <a:off x="1063752" y="2577689"/>
            <a:ext cx="10483378" cy="1756972"/>
            <a:chOff x="1063752" y="2782765"/>
            <a:chExt cx="10483378" cy="1756972"/>
          </a:xfrm>
        </p:grpSpPr>
        <p:sp>
          <p:nvSpPr>
            <p:cNvPr id="28" name="TextBox 27">
              <a:extLst>
                <a:ext uri="{FF2B5EF4-FFF2-40B4-BE49-F238E27FC236}">
                  <a16:creationId xmlns:a16="http://schemas.microsoft.com/office/drawing/2014/main" id="{30006F34-4599-0D7D-FEFD-7A77DB19A8E3}"/>
                </a:ext>
              </a:extLst>
            </p:cNvPr>
            <p:cNvSpPr txBox="1"/>
            <p:nvPr/>
          </p:nvSpPr>
          <p:spPr>
            <a:xfrm>
              <a:off x="1063752" y="2782765"/>
              <a:ext cx="6513344" cy="369332"/>
            </a:xfrm>
            <a:prstGeom prst="rect">
              <a:avLst/>
            </a:prstGeom>
            <a:noFill/>
            <a:ln>
              <a:solidFill>
                <a:srgbClr val="002060"/>
              </a:solidFill>
            </a:ln>
          </p:spPr>
          <p:txBody>
            <a:bodyPr wrap="square" rtlCol="0">
              <a:spAutoFit/>
            </a:bodyPr>
            <a:lstStyle/>
            <a:p>
              <a:r>
                <a:rPr lang="en-US" altLang="zh-CN" dirty="0">
                  <a:latin typeface="Microsoft YaHei" panose="020B0503020204020204" pitchFamily="34" charset="-122"/>
                  <a:ea typeface="Microsoft YaHei" panose="020B0503020204020204" pitchFamily="34" charset="-122"/>
                  <a:cs typeface="Calibri" panose="020F0502020204030204" pitchFamily="34" charset="0"/>
                </a:rPr>
                <a:t>2.</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rPr>
                <a:t>Marker</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rPr>
                <a:t>identification</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a:t>
              </a:r>
              <a:r>
                <a:rPr lang="zh-CN" altLang="en-US"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who</a:t>
              </a:r>
              <a:r>
                <a:rPr lang="zh-CN" altLang="en-US"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should</a:t>
              </a:r>
              <a:r>
                <a:rPr lang="zh-CN" altLang="en-US"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be</a:t>
              </a:r>
              <a:r>
                <a:rPr lang="zh-CN" altLang="en-US"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sym typeface="Wingdings" pitchFamily="2" charset="2"/>
                </a:rPr>
                <a:t>targeted?</a:t>
              </a:r>
              <a:endParaRPr lang="en-US" dirty="0">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53" name="TextBox 52">
              <a:extLst>
                <a:ext uri="{FF2B5EF4-FFF2-40B4-BE49-F238E27FC236}">
                  <a16:creationId xmlns:a16="http://schemas.microsoft.com/office/drawing/2014/main" id="{1F553227-4624-3D9B-A63F-9FF14B793EC8}"/>
                </a:ext>
              </a:extLst>
            </p:cNvPr>
            <p:cNvSpPr txBox="1"/>
            <p:nvPr/>
          </p:nvSpPr>
          <p:spPr>
            <a:xfrm>
              <a:off x="7752788" y="2792361"/>
              <a:ext cx="3794342" cy="954107"/>
            </a:xfrm>
            <a:prstGeom prst="rect">
              <a:avLst/>
            </a:prstGeom>
            <a:noFill/>
          </p:spPr>
          <p:txBody>
            <a:bodyPr wrap="square">
              <a:spAutoFit/>
            </a:bodyPr>
            <a:lstStyle/>
            <a:p>
              <a:pPr marL="285750" indent="-285750">
                <a:buFont typeface="Arial" panose="020B0604020202020204" pitchFamily="34" charset="0"/>
                <a:buChar char="•"/>
              </a:pP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LC</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Cell</a:t>
              </a:r>
              <a:r>
                <a:rPr lang="zh-CN" altLang="en-US"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Metab</a:t>
              </a:r>
              <a:r>
                <a:rPr 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20</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21</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endPar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endParaRPr>
            </a:p>
            <a:p>
              <a:pPr marL="285750" indent="-285750">
                <a:buFont typeface="Arial" panose="020B0604020202020204" pitchFamily="34" charset="0"/>
                <a:buChar char="•"/>
              </a:pP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NKTCL</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Gut</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2022</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endPar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endParaRPr>
            </a:p>
            <a:p>
              <a:pPr marL="285750" indent="-285750">
                <a:buFont typeface="Arial" panose="020B0604020202020204" pitchFamily="34" charset="0"/>
                <a:buChar char="•"/>
              </a:pP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CRC</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mSystems</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2021</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p>
            <a:p>
              <a:pPr marL="285750" indent="-285750">
                <a:buFont typeface="Arial" panose="020B0604020202020204" pitchFamily="34" charset="0"/>
                <a:buChar char="•"/>
              </a:pP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NSCLC</a:t>
              </a:r>
              <a:r>
                <a:rPr lang="zh-CN" altLang="en-US"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Microbiol</a:t>
              </a:r>
              <a:r>
                <a:rPr lang="en-US" altLang="zh-CN"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r>
                <a:rPr lang="zh-CN" altLang="en-US"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Spectr</a:t>
              </a:r>
              <a:r>
                <a:rPr lang="en-US" altLang="zh-CN"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r>
                <a:rPr lang="zh-CN" altLang="en-US"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2022;</a:t>
              </a:r>
              <a:endParaRPr 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endParaRPr>
            </a:p>
          </p:txBody>
        </p:sp>
        <p:grpSp>
          <p:nvGrpSpPr>
            <p:cNvPr id="1052" name="Group 1051">
              <a:extLst>
                <a:ext uri="{FF2B5EF4-FFF2-40B4-BE49-F238E27FC236}">
                  <a16:creationId xmlns:a16="http://schemas.microsoft.com/office/drawing/2014/main" id="{10A215ED-1E2B-A0F5-F58D-615E9212191D}"/>
                </a:ext>
              </a:extLst>
            </p:cNvPr>
            <p:cNvGrpSpPr/>
            <p:nvPr/>
          </p:nvGrpSpPr>
          <p:grpSpPr>
            <a:xfrm>
              <a:off x="1131379" y="3256011"/>
              <a:ext cx="2024913" cy="1283726"/>
              <a:chOff x="1131379" y="3256011"/>
              <a:chExt cx="2024913" cy="1283726"/>
            </a:xfrm>
          </p:grpSpPr>
          <p:pic>
            <p:nvPicPr>
              <p:cNvPr id="43" name="Picture 42">
                <a:extLst>
                  <a:ext uri="{FF2B5EF4-FFF2-40B4-BE49-F238E27FC236}">
                    <a16:creationId xmlns:a16="http://schemas.microsoft.com/office/drawing/2014/main" id="{87CAF3DA-8405-D304-3BCF-D1AEFE092F9B}"/>
                  </a:ext>
                </a:extLst>
              </p:cNvPr>
              <p:cNvPicPr>
                <a:picLocks noChangeAspect="1"/>
              </p:cNvPicPr>
              <p:nvPr/>
            </p:nvPicPr>
            <p:blipFill>
              <a:blip r:embed="rId10"/>
              <a:stretch>
                <a:fillRect/>
              </a:stretch>
            </p:blipFill>
            <p:spPr>
              <a:xfrm>
                <a:off x="1219338" y="3256011"/>
                <a:ext cx="1848995" cy="969376"/>
              </a:xfrm>
              <a:prstGeom prst="rect">
                <a:avLst/>
              </a:prstGeom>
            </p:spPr>
          </p:pic>
          <p:sp>
            <p:nvSpPr>
              <p:cNvPr id="1047" name="TextBox 1046">
                <a:extLst>
                  <a:ext uri="{FF2B5EF4-FFF2-40B4-BE49-F238E27FC236}">
                    <a16:creationId xmlns:a16="http://schemas.microsoft.com/office/drawing/2014/main" id="{852C07FC-26D5-BC72-526F-72AEC8D74F6E}"/>
                  </a:ext>
                </a:extLst>
              </p:cNvPr>
              <p:cNvSpPr txBox="1"/>
              <p:nvPr/>
            </p:nvSpPr>
            <p:spPr>
              <a:xfrm>
                <a:off x="1131379" y="4231960"/>
                <a:ext cx="2024913" cy="307777"/>
              </a:xfrm>
              <a:prstGeom prst="rect">
                <a:avLst/>
              </a:prstGeom>
              <a:noFill/>
            </p:spPr>
            <p:txBody>
              <a:bodyPr wrap="none" rtlCol="0">
                <a:spAutoFit/>
              </a:bodyPr>
              <a:lstStyle/>
              <a:p>
                <a:r>
                  <a:rPr lang="en-US" altLang="zh-CN" sz="1400" dirty="0"/>
                  <a:t>Marker</a:t>
                </a:r>
                <a:r>
                  <a:rPr lang="zh-CN" altLang="en-US" sz="1400" dirty="0"/>
                  <a:t> </a:t>
                </a:r>
                <a:r>
                  <a:rPr lang="en-US" altLang="zh-CN" sz="1400" dirty="0"/>
                  <a:t>identification</a:t>
                </a:r>
                <a:endParaRPr lang="en-US" sz="1400" dirty="0"/>
              </a:p>
            </p:txBody>
          </p:sp>
        </p:grpSp>
        <p:grpSp>
          <p:nvGrpSpPr>
            <p:cNvPr id="1051" name="Group 1050">
              <a:extLst>
                <a:ext uri="{FF2B5EF4-FFF2-40B4-BE49-F238E27FC236}">
                  <a16:creationId xmlns:a16="http://schemas.microsoft.com/office/drawing/2014/main" id="{57C418BB-38DB-59FC-9C80-9079179A84FF}"/>
                </a:ext>
              </a:extLst>
            </p:cNvPr>
            <p:cNvGrpSpPr/>
            <p:nvPr/>
          </p:nvGrpSpPr>
          <p:grpSpPr>
            <a:xfrm>
              <a:off x="3127522" y="3314611"/>
              <a:ext cx="2376632" cy="1212484"/>
              <a:chOff x="3127522" y="3314611"/>
              <a:chExt cx="2376632" cy="1212484"/>
            </a:xfrm>
          </p:grpSpPr>
          <p:pic>
            <p:nvPicPr>
              <p:cNvPr id="52" name="Picture 51">
                <a:extLst>
                  <a:ext uri="{FF2B5EF4-FFF2-40B4-BE49-F238E27FC236}">
                    <a16:creationId xmlns:a16="http://schemas.microsoft.com/office/drawing/2014/main" id="{EEB378C7-02CA-FAD3-D358-C203F831FEC5}"/>
                  </a:ext>
                </a:extLst>
              </p:cNvPr>
              <p:cNvPicPr>
                <a:picLocks noChangeAspect="1"/>
              </p:cNvPicPr>
              <p:nvPr/>
            </p:nvPicPr>
            <p:blipFill>
              <a:blip r:embed="rId11"/>
              <a:stretch>
                <a:fillRect/>
              </a:stretch>
            </p:blipFill>
            <p:spPr>
              <a:xfrm>
                <a:off x="3127522" y="3314611"/>
                <a:ext cx="2376632" cy="926820"/>
              </a:xfrm>
              <a:prstGeom prst="rect">
                <a:avLst/>
              </a:prstGeom>
            </p:spPr>
          </p:pic>
          <p:sp>
            <p:nvSpPr>
              <p:cNvPr id="1048" name="TextBox 1047">
                <a:extLst>
                  <a:ext uri="{FF2B5EF4-FFF2-40B4-BE49-F238E27FC236}">
                    <a16:creationId xmlns:a16="http://schemas.microsoft.com/office/drawing/2014/main" id="{7248A88E-6F67-EDD7-0473-102B693E67B1}"/>
                  </a:ext>
                </a:extLst>
              </p:cNvPr>
              <p:cNvSpPr txBox="1"/>
              <p:nvPr/>
            </p:nvSpPr>
            <p:spPr>
              <a:xfrm>
                <a:off x="3595128" y="4219318"/>
                <a:ext cx="1441420" cy="307777"/>
              </a:xfrm>
              <a:prstGeom prst="rect">
                <a:avLst/>
              </a:prstGeom>
              <a:noFill/>
            </p:spPr>
            <p:txBody>
              <a:bodyPr wrap="none" rtlCol="0">
                <a:spAutoFit/>
              </a:bodyPr>
              <a:lstStyle/>
              <a:p>
                <a:r>
                  <a:rPr lang="en-US" altLang="zh-CN" sz="1400" dirty="0"/>
                  <a:t>ML</a:t>
                </a:r>
                <a:r>
                  <a:rPr lang="zh-CN" altLang="en-US" sz="1400" dirty="0"/>
                  <a:t> </a:t>
                </a:r>
                <a:r>
                  <a:rPr lang="en-US" altLang="zh-CN" sz="1400" dirty="0"/>
                  <a:t>classifiers</a:t>
                </a:r>
                <a:r>
                  <a:rPr lang="zh-CN" altLang="en-US" sz="1400" dirty="0"/>
                  <a:t> </a:t>
                </a:r>
                <a:endParaRPr lang="en-US" sz="1400" dirty="0"/>
              </a:p>
            </p:txBody>
          </p:sp>
        </p:grpSp>
        <p:grpSp>
          <p:nvGrpSpPr>
            <p:cNvPr id="1050" name="Group 1049">
              <a:extLst>
                <a:ext uri="{FF2B5EF4-FFF2-40B4-BE49-F238E27FC236}">
                  <a16:creationId xmlns:a16="http://schemas.microsoft.com/office/drawing/2014/main" id="{89D6FA74-9BC1-90F5-41C5-DDEF1B28A235}"/>
                </a:ext>
              </a:extLst>
            </p:cNvPr>
            <p:cNvGrpSpPr/>
            <p:nvPr/>
          </p:nvGrpSpPr>
          <p:grpSpPr>
            <a:xfrm>
              <a:off x="5306926" y="3315481"/>
              <a:ext cx="2565126" cy="1215887"/>
              <a:chOff x="5306926" y="3315481"/>
              <a:chExt cx="2565126" cy="1215887"/>
            </a:xfrm>
          </p:grpSpPr>
          <p:pic>
            <p:nvPicPr>
              <p:cNvPr id="42" name="Picture 41">
                <a:extLst>
                  <a:ext uri="{FF2B5EF4-FFF2-40B4-BE49-F238E27FC236}">
                    <a16:creationId xmlns:a16="http://schemas.microsoft.com/office/drawing/2014/main" id="{614D00F7-E0D1-B8A5-C7FB-ECE3CF37DB70}"/>
                  </a:ext>
                </a:extLst>
              </p:cNvPr>
              <p:cNvPicPr>
                <a:picLocks noChangeAspect="1"/>
              </p:cNvPicPr>
              <p:nvPr/>
            </p:nvPicPr>
            <p:blipFill>
              <a:blip r:embed="rId12"/>
              <a:stretch>
                <a:fillRect/>
              </a:stretch>
            </p:blipFill>
            <p:spPr>
              <a:xfrm>
                <a:off x="5608414" y="3315481"/>
                <a:ext cx="1962150" cy="863773"/>
              </a:xfrm>
              <a:prstGeom prst="rect">
                <a:avLst/>
              </a:prstGeom>
            </p:spPr>
          </p:pic>
          <p:sp>
            <p:nvSpPr>
              <p:cNvPr id="1049" name="TextBox 1048">
                <a:extLst>
                  <a:ext uri="{FF2B5EF4-FFF2-40B4-BE49-F238E27FC236}">
                    <a16:creationId xmlns:a16="http://schemas.microsoft.com/office/drawing/2014/main" id="{8D02F74B-68E1-7997-FEBF-340462A20E61}"/>
                  </a:ext>
                </a:extLst>
              </p:cNvPr>
              <p:cNvSpPr txBox="1"/>
              <p:nvPr/>
            </p:nvSpPr>
            <p:spPr>
              <a:xfrm>
                <a:off x="5306926" y="4223591"/>
                <a:ext cx="2565126" cy="307777"/>
              </a:xfrm>
              <a:prstGeom prst="rect">
                <a:avLst/>
              </a:prstGeom>
              <a:noFill/>
            </p:spPr>
            <p:txBody>
              <a:bodyPr wrap="none" rtlCol="0">
                <a:spAutoFit/>
              </a:bodyPr>
              <a:lstStyle/>
              <a:p>
                <a:r>
                  <a:rPr lang="en-US" altLang="zh-CN" sz="1400" dirty="0"/>
                  <a:t>Multi-disease</a:t>
                </a:r>
                <a:r>
                  <a:rPr lang="zh-CN" altLang="en-US" sz="1400" dirty="0"/>
                  <a:t> </a:t>
                </a:r>
                <a:r>
                  <a:rPr lang="en-US" altLang="zh-CN" sz="1400" dirty="0"/>
                  <a:t>classification</a:t>
                </a:r>
                <a:endParaRPr lang="en-US" sz="1400" dirty="0"/>
              </a:p>
            </p:txBody>
          </p:sp>
        </p:grpSp>
      </p:grpSp>
      <p:grpSp>
        <p:nvGrpSpPr>
          <p:cNvPr id="1059" name="Group 1058">
            <a:extLst>
              <a:ext uri="{FF2B5EF4-FFF2-40B4-BE49-F238E27FC236}">
                <a16:creationId xmlns:a16="http://schemas.microsoft.com/office/drawing/2014/main" id="{10181ABE-DF6D-0CE3-5474-008721DBE38B}"/>
              </a:ext>
            </a:extLst>
          </p:cNvPr>
          <p:cNvGrpSpPr/>
          <p:nvPr/>
        </p:nvGrpSpPr>
        <p:grpSpPr>
          <a:xfrm>
            <a:off x="1105433" y="4472049"/>
            <a:ext cx="10775065" cy="1705055"/>
            <a:chOff x="1105433" y="4472049"/>
            <a:chExt cx="10775065" cy="1705055"/>
          </a:xfrm>
        </p:grpSpPr>
        <p:sp>
          <p:nvSpPr>
            <p:cNvPr id="54" name="TextBox 53">
              <a:extLst>
                <a:ext uri="{FF2B5EF4-FFF2-40B4-BE49-F238E27FC236}">
                  <a16:creationId xmlns:a16="http://schemas.microsoft.com/office/drawing/2014/main" id="{73E61FA0-A5A0-C1D6-2160-40956E20AE4D}"/>
                </a:ext>
              </a:extLst>
            </p:cNvPr>
            <p:cNvSpPr txBox="1"/>
            <p:nvPr/>
          </p:nvSpPr>
          <p:spPr>
            <a:xfrm>
              <a:off x="1105433" y="4472049"/>
              <a:ext cx="6513344" cy="369332"/>
            </a:xfrm>
            <a:prstGeom prst="rect">
              <a:avLst/>
            </a:prstGeom>
            <a:noFill/>
            <a:ln>
              <a:solidFill>
                <a:srgbClr val="002060"/>
              </a:solidFill>
            </a:ln>
          </p:spPr>
          <p:txBody>
            <a:bodyPr wrap="square" rtlCol="0">
              <a:spAutoFit/>
            </a:bodyPr>
            <a:lstStyle/>
            <a:p>
              <a:r>
                <a:rPr lang="en-US" altLang="zh-CN" dirty="0">
                  <a:latin typeface="Microsoft YaHei" panose="020B0503020204020204" pitchFamily="34" charset="-122"/>
                  <a:ea typeface="Microsoft YaHei" panose="020B0503020204020204" pitchFamily="34" charset="-122"/>
                  <a:cs typeface="Calibri" panose="020F0502020204030204" pitchFamily="34" charset="0"/>
                </a:rPr>
                <a:t>3.</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rPr>
                <a:t>Manipulation</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rPr>
                <a:t>&amp;</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rPr>
                <a:t>clinical</a:t>
              </a:r>
              <a:r>
                <a:rPr lang="zh-CN" altLang="en-US" dirty="0">
                  <a:latin typeface="Microsoft YaHei" panose="020B0503020204020204" pitchFamily="34" charset="-122"/>
                  <a:ea typeface="Microsoft YaHei" panose="020B0503020204020204" pitchFamily="34" charset="-122"/>
                  <a:cs typeface="Calibri" panose="020F0502020204030204" pitchFamily="34" charset="0"/>
                </a:rPr>
                <a:t> </a:t>
              </a:r>
              <a:r>
                <a:rPr lang="en-US" altLang="zh-CN" dirty="0">
                  <a:latin typeface="Microsoft YaHei" panose="020B0503020204020204" pitchFamily="34" charset="-122"/>
                  <a:ea typeface="Microsoft YaHei" panose="020B0503020204020204" pitchFamily="34" charset="-122"/>
                  <a:cs typeface="Calibri" panose="020F0502020204030204" pitchFamily="34" charset="0"/>
                </a:rPr>
                <a:t>application</a:t>
              </a:r>
              <a:endParaRPr lang="en-US" dirty="0">
                <a:latin typeface="Microsoft YaHei" panose="020B0503020204020204" pitchFamily="34" charset="-122"/>
                <a:ea typeface="Microsoft YaHei" panose="020B0503020204020204" pitchFamily="34" charset="-122"/>
                <a:cs typeface="Calibri" panose="020F0502020204030204" pitchFamily="34" charset="0"/>
              </a:endParaRPr>
            </a:p>
          </p:txBody>
        </p:sp>
        <p:pic>
          <p:nvPicPr>
            <p:cNvPr id="56" name="图片 5">
              <a:extLst>
                <a:ext uri="{FF2B5EF4-FFF2-40B4-BE49-F238E27FC236}">
                  <a16:creationId xmlns:a16="http://schemas.microsoft.com/office/drawing/2014/main" id="{BF84F9C7-80AC-6935-738B-713289283C9F}"/>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471198" y="4961087"/>
              <a:ext cx="877742" cy="89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6" descr="The importance of gut microbiome for Type 1 diabetes risk">
              <a:extLst>
                <a:ext uri="{FF2B5EF4-FFF2-40B4-BE49-F238E27FC236}">
                  <a16:creationId xmlns:a16="http://schemas.microsoft.com/office/drawing/2014/main" id="{C70E3C0E-79F3-AB65-A8CA-7D105A6B301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0214" y="4989150"/>
              <a:ext cx="1494205" cy="83675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Prebiotics - Foods that help improve your gut health">
              <a:extLst>
                <a:ext uri="{FF2B5EF4-FFF2-40B4-BE49-F238E27FC236}">
                  <a16:creationId xmlns:a16="http://schemas.microsoft.com/office/drawing/2014/main" id="{BA7EA9FD-B22F-0587-A3CA-C7F36DEB3C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25693" y="4965974"/>
              <a:ext cx="1314389" cy="88310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610F75D6-1FF3-13CC-19CF-111A033D63E2}"/>
                </a:ext>
              </a:extLst>
            </p:cNvPr>
            <p:cNvPicPr>
              <a:picLocks noChangeAspect="1"/>
            </p:cNvPicPr>
            <p:nvPr/>
          </p:nvPicPr>
          <p:blipFill>
            <a:blip r:embed="rId16"/>
            <a:stretch>
              <a:fillRect/>
            </a:stretch>
          </p:blipFill>
          <p:spPr>
            <a:xfrm>
              <a:off x="6305289" y="4928697"/>
              <a:ext cx="1047750" cy="953358"/>
            </a:xfrm>
            <a:prstGeom prst="rect">
              <a:avLst/>
            </a:prstGeom>
          </p:spPr>
        </p:pic>
        <p:sp>
          <p:nvSpPr>
            <p:cNvPr id="60" name="TextBox 59">
              <a:extLst>
                <a:ext uri="{FF2B5EF4-FFF2-40B4-BE49-F238E27FC236}">
                  <a16:creationId xmlns:a16="http://schemas.microsoft.com/office/drawing/2014/main" id="{A79AEDA4-1FB4-3759-6FC5-C2B9EDCF64CA}"/>
                </a:ext>
              </a:extLst>
            </p:cNvPr>
            <p:cNvSpPr txBox="1"/>
            <p:nvPr/>
          </p:nvSpPr>
          <p:spPr>
            <a:xfrm>
              <a:off x="7850629" y="4557405"/>
              <a:ext cx="4029869" cy="1384995"/>
            </a:xfrm>
            <a:prstGeom prst="rect">
              <a:avLst/>
            </a:prstGeom>
            <a:noFill/>
          </p:spPr>
          <p:txBody>
            <a:bodyPr wrap="square">
              <a:spAutoFit/>
            </a:bodyPr>
            <a:lstStyle/>
            <a:p>
              <a:pPr marL="285750" indent="-285750">
                <a:buFont typeface="Arial" panose="020B0604020202020204" pitchFamily="34" charset="0"/>
                <a:buChar char="•"/>
              </a:pP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MVP</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NAR</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2018</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endPar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endParaRPr>
            </a:p>
            <a:p>
              <a:pPr marL="285750" indent="-285750">
                <a:buFont typeface="Arial" panose="020B0604020202020204" pitchFamily="34" charset="0"/>
                <a:buChar char="•"/>
              </a:pP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EHEC,</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gut</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phage</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Microbiol</a:t>
              </a:r>
              <a:r>
                <a:rPr lang="en-US" altLang="zh-CN"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r>
                <a:rPr lang="zh-CN" altLang="en-US"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i="1"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Spectr</a:t>
              </a:r>
              <a:r>
                <a:rPr lang="en-US" altLang="zh-CN"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r>
                <a:rPr lang="zh-CN" altLang="en-US" sz="1400" b="1" i="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2022,</a:t>
              </a:r>
              <a:r>
                <a:rPr lang="zh-CN" altLang="en-US"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b="1"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2023;</a:t>
              </a:r>
              <a:endPar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endParaRPr>
            </a:p>
            <a:p>
              <a:pPr marL="285750" indent="-285750">
                <a:buFont typeface="Arial" panose="020B0604020202020204" pitchFamily="34" charset="0"/>
                <a:buChar char="•"/>
              </a:pP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gut </a:t>
              </a:r>
              <a:r>
                <a:rPr lang="en-US" altLang="zh-CN" sz="1400" dirty="0" err="1">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phageome</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in</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revision;</a:t>
              </a:r>
            </a:p>
            <a:p>
              <a:pPr marL="285750" indent="-285750">
                <a:buFont typeface="Arial" panose="020B0604020202020204" pitchFamily="34" charset="0"/>
                <a:buChar char="•"/>
              </a:pP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术后恢复</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in revision</a:t>
              </a:r>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r>
                <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a:t>
              </a:r>
            </a:p>
            <a:p>
              <a:r>
                <a:rPr lang="zh-CN" altLang="en-US"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rPr>
                <a:t>    </a:t>
              </a:r>
              <a:endParaRPr lang="en-US" altLang="zh-CN" sz="1400" dirty="0">
                <a:solidFill>
                  <a:srgbClr val="002060"/>
                </a:solidFill>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62" name="Right Arrow 61">
              <a:extLst>
                <a:ext uri="{FF2B5EF4-FFF2-40B4-BE49-F238E27FC236}">
                  <a16:creationId xmlns:a16="http://schemas.microsoft.com/office/drawing/2014/main" id="{68668D0A-AE08-F268-3727-B8D8475F5620}"/>
                </a:ext>
              </a:extLst>
            </p:cNvPr>
            <p:cNvSpPr/>
            <p:nvPr/>
          </p:nvSpPr>
          <p:spPr>
            <a:xfrm>
              <a:off x="5806468" y="5330958"/>
              <a:ext cx="332509" cy="212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cs typeface="Calibri" panose="020F0502020204030204" pitchFamily="34" charset="0"/>
              </a:endParaRPr>
            </a:p>
          </p:txBody>
        </p:sp>
        <p:sp>
          <p:nvSpPr>
            <p:cNvPr id="1054" name="TextBox 1053">
              <a:extLst>
                <a:ext uri="{FF2B5EF4-FFF2-40B4-BE49-F238E27FC236}">
                  <a16:creationId xmlns:a16="http://schemas.microsoft.com/office/drawing/2014/main" id="{8D792194-FAB1-99C1-7601-228F90DCA7A8}"/>
                </a:ext>
              </a:extLst>
            </p:cNvPr>
            <p:cNvSpPr txBox="1"/>
            <p:nvPr/>
          </p:nvSpPr>
          <p:spPr>
            <a:xfrm>
              <a:off x="1556446" y="5869327"/>
              <a:ext cx="707245" cy="307777"/>
            </a:xfrm>
            <a:prstGeom prst="rect">
              <a:avLst/>
            </a:prstGeom>
            <a:noFill/>
          </p:spPr>
          <p:txBody>
            <a:bodyPr wrap="none" rtlCol="0">
              <a:spAutoFit/>
            </a:bodyPr>
            <a:lstStyle/>
            <a:p>
              <a:r>
                <a:rPr lang="en-US" altLang="zh-CN" sz="1400" dirty="0"/>
                <a:t>Phage</a:t>
              </a:r>
              <a:endParaRPr lang="en-US" sz="1400" dirty="0"/>
            </a:p>
          </p:txBody>
        </p:sp>
        <p:sp>
          <p:nvSpPr>
            <p:cNvPr id="1055" name="TextBox 1054">
              <a:extLst>
                <a:ext uri="{FF2B5EF4-FFF2-40B4-BE49-F238E27FC236}">
                  <a16:creationId xmlns:a16="http://schemas.microsoft.com/office/drawing/2014/main" id="{4ADD511B-696E-9885-9373-E3D8EDB8E54E}"/>
                </a:ext>
              </a:extLst>
            </p:cNvPr>
            <p:cNvSpPr txBox="1"/>
            <p:nvPr/>
          </p:nvSpPr>
          <p:spPr>
            <a:xfrm>
              <a:off x="2762172" y="5869327"/>
              <a:ext cx="1050288" cy="307777"/>
            </a:xfrm>
            <a:prstGeom prst="rect">
              <a:avLst/>
            </a:prstGeom>
            <a:noFill/>
          </p:spPr>
          <p:txBody>
            <a:bodyPr wrap="none" rtlCol="0">
              <a:spAutoFit/>
            </a:bodyPr>
            <a:lstStyle/>
            <a:p>
              <a:r>
                <a:rPr lang="en-US" altLang="zh-CN" sz="1400" dirty="0"/>
                <a:t>Probiotics</a:t>
              </a:r>
              <a:endParaRPr lang="en-US" sz="1400" dirty="0"/>
            </a:p>
          </p:txBody>
        </p:sp>
        <p:sp>
          <p:nvSpPr>
            <p:cNvPr id="1056" name="TextBox 1055">
              <a:extLst>
                <a:ext uri="{FF2B5EF4-FFF2-40B4-BE49-F238E27FC236}">
                  <a16:creationId xmlns:a16="http://schemas.microsoft.com/office/drawing/2014/main" id="{6A02BF50-2FEB-8E97-82F5-29B4E4C11F69}"/>
                </a:ext>
              </a:extLst>
            </p:cNvPr>
            <p:cNvSpPr txBox="1"/>
            <p:nvPr/>
          </p:nvSpPr>
          <p:spPr>
            <a:xfrm>
              <a:off x="4361751" y="5869327"/>
              <a:ext cx="1042273" cy="307777"/>
            </a:xfrm>
            <a:prstGeom prst="rect">
              <a:avLst/>
            </a:prstGeom>
            <a:noFill/>
          </p:spPr>
          <p:txBody>
            <a:bodyPr wrap="none" rtlCol="0">
              <a:spAutoFit/>
            </a:bodyPr>
            <a:lstStyle/>
            <a:p>
              <a:r>
                <a:rPr lang="en-US" altLang="zh-CN" sz="1400" dirty="0"/>
                <a:t>Prebiotics</a:t>
              </a:r>
              <a:endParaRPr lang="en-US" sz="1400" dirty="0"/>
            </a:p>
          </p:txBody>
        </p:sp>
        <p:sp>
          <p:nvSpPr>
            <p:cNvPr id="1057" name="TextBox 1056">
              <a:extLst>
                <a:ext uri="{FF2B5EF4-FFF2-40B4-BE49-F238E27FC236}">
                  <a16:creationId xmlns:a16="http://schemas.microsoft.com/office/drawing/2014/main" id="{7DC50A81-5915-CEB9-4BB8-18749E3894CF}"/>
                </a:ext>
              </a:extLst>
            </p:cNvPr>
            <p:cNvSpPr txBox="1"/>
            <p:nvPr/>
          </p:nvSpPr>
          <p:spPr>
            <a:xfrm>
              <a:off x="5774116" y="5869327"/>
              <a:ext cx="1952779" cy="307777"/>
            </a:xfrm>
            <a:prstGeom prst="rect">
              <a:avLst/>
            </a:prstGeom>
            <a:noFill/>
          </p:spPr>
          <p:txBody>
            <a:bodyPr wrap="none" rtlCol="0">
              <a:spAutoFit/>
            </a:bodyPr>
            <a:lstStyle/>
            <a:p>
              <a:r>
                <a:rPr lang="en-US" altLang="zh-CN" sz="1400" dirty="0"/>
                <a:t>(clinical)</a:t>
              </a:r>
              <a:r>
                <a:rPr lang="zh-CN" altLang="en-US" sz="1400" dirty="0"/>
                <a:t> </a:t>
              </a:r>
              <a:r>
                <a:rPr lang="en-US" altLang="zh-CN" sz="1400" dirty="0"/>
                <a:t>application</a:t>
              </a:r>
              <a:endParaRPr lang="en-US" sz="1400" dirty="0"/>
            </a:p>
          </p:txBody>
        </p:sp>
      </p:grpSp>
    </p:spTree>
    <p:extLst>
      <p:ext uri="{BB962C8B-B14F-4D97-AF65-F5344CB8AC3E}">
        <p14:creationId xmlns:p14="http://schemas.microsoft.com/office/powerpoint/2010/main" val="26051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B858-08D2-7541-AEE8-4453008D4127}"/>
              </a:ext>
            </a:extLst>
          </p:cNvPr>
          <p:cNvSpPr>
            <a:spLocks noGrp="1"/>
          </p:cNvSpPr>
          <p:nvPr>
            <p:ph type="title"/>
          </p:nvPr>
        </p:nvSpPr>
        <p:spPr/>
        <p:txBody>
          <a:bodyPr>
            <a:normAutofit/>
          </a:bodyPr>
          <a:lstStyle/>
          <a:p>
            <a:r>
              <a:rPr lang="zh-CN" altLang="en-CN" dirty="0"/>
              <a:t>肠道</a:t>
            </a:r>
            <a:r>
              <a:rPr lang="zh-CN" altLang="en-US" dirty="0"/>
              <a:t>相关疾病 </a:t>
            </a:r>
            <a:r>
              <a:rPr lang="en-CN" altLang="zh-CN" dirty="0">
                <a:solidFill>
                  <a:srgbClr val="C00000"/>
                </a:solidFill>
              </a:rPr>
              <a:t>CRC</a:t>
            </a:r>
            <a:r>
              <a:rPr lang="en-US" altLang="zh-CN" dirty="0">
                <a:solidFill>
                  <a:srgbClr val="C00000"/>
                </a:solidFill>
              </a:rPr>
              <a:t>,</a:t>
            </a:r>
            <a:r>
              <a:rPr lang="zh-CN" altLang="en-US" dirty="0">
                <a:solidFill>
                  <a:srgbClr val="C00000"/>
                </a:solidFill>
              </a:rPr>
              <a:t> </a:t>
            </a:r>
            <a:r>
              <a:rPr lang="en-US" altLang="zh-CN" dirty="0">
                <a:solidFill>
                  <a:srgbClr val="C00000"/>
                </a:solidFill>
              </a:rPr>
              <a:t>IBD</a:t>
            </a:r>
            <a:r>
              <a:rPr lang="zh-CN" altLang="en-US" dirty="0">
                <a:solidFill>
                  <a:srgbClr val="C00000"/>
                </a:solidFill>
              </a:rPr>
              <a:t> </a:t>
            </a:r>
            <a:r>
              <a:rPr lang="en-US" altLang="zh-CN" dirty="0">
                <a:solidFill>
                  <a:srgbClr val="C00000"/>
                </a:solidFill>
              </a:rPr>
              <a:t>(UC,</a:t>
            </a:r>
            <a:r>
              <a:rPr lang="zh-CN" altLang="en-US" dirty="0">
                <a:solidFill>
                  <a:srgbClr val="C00000"/>
                </a:solidFill>
              </a:rPr>
              <a:t> </a:t>
            </a:r>
            <a:r>
              <a:rPr lang="en-US" altLang="zh-CN" dirty="0">
                <a:solidFill>
                  <a:srgbClr val="C00000"/>
                </a:solidFill>
              </a:rPr>
              <a:t>CD)</a:t>
            </a:r>
            <a:endParaRPr lang="en-CN" dirty="0">
              <a:solidFill>
                <a:srgbClr val="C00000"/>
              </a:solidFill>
            </a:endParaRPr>
          </a:p>
        </p:txBody>
      </p:sp>
      <p:sp>
        <p:nvSpPr>
          <p:cNvPr id="4" name="Date Placeholder 3">
            <a:extLst>
              <a:ext uri="{FF2B5EF4-FFF2-40B4-BE49-F238E27FC236}">
                <a16:creationId xmlns:a16="http://schemas.microsoft.com/office/drawing/2014/main" id="{56DAF747-649F-0B4E-8112-313058961248}"/>
              </a:ext>
            </a:extLst>
          </p:cNvPr>
          <p:cNvSpPr>
            <a:spLocks noGrp="1"/>
          </p:cNvSpPr>
          <p:nvPr>
            <p:ph type="dt" sz="half" idx="10"/>
          </p:nvPr>
        </p:nvSpPr>
        <p:spPr/>
        <p:txBody>
          <a:bodyPr/>
          <a:lstStyle/>
          <a:p>
            <a:fld id="{A6E91AA0-DF40-0748-958E-D40062ED553E}" type="datetime3">
              <a:rPr lang="en-US" smtClean="0"/>
              <a:t>5 April 2023</a:t>
            </a:fld>
            <a:endParaRPr lang="en-US"/>
          </a:p>
        </p:txBody>
      </p:sp>
      <p:sp>
        <p:nvSpPr>
          <p:cNvPr id="5" name="Footer Placeholder 4">
            <a:extLst>
              <a:ext uri="{FF2B5EF4-FFF2-40B4-BE49-F238E27FC236}">
                <a16:creationId xmlns:a16="http://schemas.microsoft.com/office/drawing/2014/main" id="{A6BA8F4B-632C-334D-B2ED-B093311177CE}"/>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6" name="Slide Number Placeholder 5">
            <a:extLst>
              <a:ext uri="{FF2B5EF4-FFF2-40B4-BE49-F238E27FC236}">
                <a16:creationId xmlns:a16="http://schemas.microsoft.com/office/drawing/2014/main" id="{A6ACC40E-4937-5E46-B503-1CD68FFB422F}"/>
              </a:ext>
            </a:extLst>
          </p:cNvPr>
          <p:cNvSpPr>
            <a:spLocks noGrp="1"/>
          </p:cNvSpPr>
          <p:nvPr>
            <p:ph type="sldNum" sz="quarter" idx="12"/>
          </p:nvPr>
        </p:nvSpPr>
        <p:spPr/>
        <p:txBody>
          <a:bodyPr/>
          <a:lstStyle/>
          <a:p>
            <a:fld id="{7DFF1429-2141-5645-B647-B731C9EA6849}" type="slidenum">
              <a:rPr lang="en-US" smtClean="0"/>
              <a:t>6</a:t>
            </a:fld>
            <a:endParaRPr lang="en-US"/>
          </a:p>
        </p:txBody>
      </p:sp>
      <p:pic>
        <p:nvPicPr>
          <p:cNvPr id="39" name="Picture 38">
            <a:extLst>
              <a:ext uri="{FF2B5EF4-FFF2-40B4-BE49-F238E27FC236}">
                <a16:creationId xmlns:a16="http://schemas.microsoft.com/office/drawing/2014/main" id="{C9F396D6-EAFD-7739-FDBD-723C16E29965}"/>
              </a:ext>
            </a:extLst>
          </p:cNvPr>
          <p:cNvPicPr>
            <a:picLocks noChangeAspect="1"/>
          </p:cNvPicPr>
          <p:nvPr/>
        </p:nvPicPr>
        <p:blipFill>
          <a:blip r:embed="rId2"/>
          <a:stretch>
            <a:fillRect/>
          </a:stretch>
        </p:blipFill>
        <p:spPr>
          <a:xfrm>
            <a:off x="703293" y="974769"/>
            <a:ext cx="7429102" cy="5179349"/>
          </a:xfrm>
          <a:prstGeom prst="rect">
            <a:avLst/>
          </a:prstGeom>
        </p:spPr>
      </p:pic>
      <p:sp>
        <p:nvSpPr>
          <p:cNvPr id="41" name="Rectangle 40">
            <a:extLst>
              <a:ext uri="{FF2B5EF4-FFF2-40B4-BE49-F238E27FC236}">
                <a16:creationId xmlns:a16="http://schemas.microsoft.com/office/drawing/2014/main" id="{B4D030A1-CAF1-0F2A-33AD-EB8DF41BF29C}"/>
              </a:ext>
            </a:extLst>
          </p:cNvPr>
          <p:cNvSpPr/>
          <p:nvPr/>
        </p:nvSpPr>
        <p:spPr>
          <a:xfrm>
            <a:off x="8050157" y="5784786"/>
            <a:ext cx="3381054" cy="369332"/>
          </a:xfrm>
          <a:prstGeom prst="rect">
            <a:avLst/>
          </a:prstGeom>
        </p:spPr>
        <p:txBody>
          <a:bodyPr wrap="none">
            <a:spAutoFit/>
          </a:bodyPr>
          <a:lstStyle/>
          <a:p>
            <a:r>
              <a:rPr lang="en-US" altLang="zh-CN" dirty="0">
                <a:solidFill>
                  <a:srgbClr val="002060"/>
                </a:solidFill>
              </a:rPr>
              <a:t>Jiang</a:t>
            </a:r>
            <a:r>
              <a:rPr lang="zh-CN" altLang="en-US" dirty="0">
                <a:solidFill>
                  <a:srgbClr val="002060"/>
                </a:solidFill>
              </a:rPr>
              <a:t> </a:t>
            </a:r>
            <a:r>
              <a:rPr lang="en-US" altLang="zh-CN" i="1" dirty="0">
                <a:solidFill>
                  <a:srgbClr val="002060"/>
                </a:solidFill>
              </a:rPr>
              <a:t>et</a:t>
            </a:r>
            <a:r>
              <a:rPr lang="zh-CN" altLang="en-US" i="1" dirty="0">
                <a:solidFill>
                  <a:srgbClr val="002060"/>
                </a:solidFill>
              </a:rPr>
              <a:t> </a:t>
            </a:r>
            <a:r>
              <a:rPr lang="en-US" altLang="zh-CN" i="1" dirty="0">
                <a:solidFill>
                  <a:srgbClr val="002060"/>
                </a:solidFill>
              </a:rPr>
              <a:t>al</a:t>
            </a:r>
            <a:r>
              <a:rPr lang="en-US" altLang="zh-CN" dirty="0">
                <a:solidFill>
                  <a:srgbClr val="002060"/>
                </a:solidFill>
              </a:rPr>
              <a:t>,</a:t>
            </a:r>
            <a:r>
              <a:rPr lang="zh-CN" altLang="en-US" dirty="0">
                <a:solidFill>
                  <a:srgbClr val="002060"/>
                </a:solidFill>
              </a:rPr>
              <a:t> </a:t>
            </a:r>
            <a:r>
              <a:rPr lang="en-US" altLang="zh-CN" dirty="0" err="1">
                <a:solidFill>
                  <a:srgbClr val="002060"/>
                </a:solidFill>
              </a:rPr>
              <a:t>mSystems</a:t>
            </a:r>
            <a:r>
              <a:rPr lang="en-US" altLang="zh-CN" dirty="0">
                <a:solidFill>
                  <a:srgbClr val="002060"/>
                </a:solidFill>
              </a:rPr>
              <a:t>,</a:t>
            </a:r>
            <a:r>
              <a:rPr lang="zh-CN" altLang="en-US" dirty="0">
                <a:solidFill>
                  <a:srgbClr val="002060"/>
                </a:solidFill>
              </a:rPr>
              <a:t> </a:t>
            </a:r>
            <a:r>
              <a:rPr lang="en-US" altLang="zh-CN" dirty="0">
                <a:solidFill>
                  <a:srgbClr val="002060"/>
                </a:solidFill>
              </a:rPr>
              <a:t>2021</a:t>
            </a:r>
            <a:endParaRPr lang="en-CN" dirty="0"/>
          </a:p>
        </p:txBody>
      </p:sp>
    </p:spTree>
    <p:extLst>
      <p:ext uri="{BB962C8B-B14F-4D97-AF65-F5344CB8AC3E}">
        <p14:creationId xmlns:p14="http://schemas.microsoft.com/office/powerpoint/2010/main" val="2581988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B858-08D2-7541-AEE8-4453008D4127}"/>
              </a:ext>
            </a:extLst>
          </p:cNvPr>
          <p:cNvSpPr>
            <a:spLocks noGrp="1"/>
          </p:cNvSpPr>
          <p:nvPr>
            <p:ph type="title"/>
          </p:nvPr>
        </p:nvSpPr>
        <p:spPr/>
        <p:txBody>
          <a:bodyPr>
            <a:normAutofit/>
          </a:bodyPr>
          <a:lstStyle/>
          <a:p>
            <a:r>
              <a:rPr lang="zh-CN" altLang="en-CN" dirty="0">
                <a:solidFill>
                  <a:schemeClr val="tx1"/>
                </a:solidFill>
              </a:rPr>
              <a:t>肝</a:t>
            </a:r>
            <a:r>
              <a:rPr lang="zh-CN" altLang="en-US" dirty="0">
                <a:solidFill>
                  <a:schemeClr val="tx1"/>
                </a:solidFill>
              </a:rPr>
              <a:t>硬化 </a:t>
            </a:r>
            <a:r>
              <a:rPr lang="en-US" altLang="zh-CN" dirty="0">
                <a:solidFill>
                  <a:srgbClr val="C00000"/>
                </a:solidFill>
              </a:rPr>
              <a:t>LC</a:t>
            </a:r>
            <a:endParaRPr lang="en-CN" dirty="0">
              <a:solidFill>
                <a:srgbClr val="C00000"/>
              </a:solidFill>
            </a:endParaRPr>
          </a:p>
        </p:txBody>
      </p:sp>
      <p:sp>
        <p:nvSpPr>
          <p:cNvPr id="4" name="Date Placeholder 3">
            <a:extLst>
              <a:ext uri="{FF2B5EF4-FFF2-40B4-BE49-F238E27FC236}">
                <a16:creationId xmlns:a16="http://schemas.microsoft.com/office/drawing/2014/main" id="{56DAF747-649F-0B4E-8112-313058961248}"/>
              </a:ext>
            </a:extLst>
          </p:cNvPr>
          <p:cNvSpPr>
            <a:spLocks noGrp="1"/>
          </p:cNvSpPr>
          <p:nvPr>
            <p:ph type="dt" sz="half" idx="10"/>
          </p:nvPr>
        </p:nvSpPr>
        <p:spPr/>
        <p:txBody>
          <a:bodyPr/>
          <a:lstStyle/>
          <a:p>
            <a:fld id="{8C982434-34C9-0B47-93FD-2E77A9A66D1F}" type="datetime3">
              <a:rPr lang="en-US" smtClean="0"/>
              <a:t>5 April 2023</a:t>
            </a:fld>
            <a:endParaRPr lang="en-US"/>
          </a:p>
        </p:txBody>
      </p:sp>
      <p:sp>
        <p:nvSpPr>
          <p:cNvPr id="5" name="Footer Placeholder 4">
            <a:extLst>
              <a:ext uri="{FF2B5EF4-FFF2-40B4-BE49-F238E27FC236}">
                <a16:creationId xmlns:a16="http://schemas.microsoft.com/office/drawing/2014/main" id="{A6BA8F4B-632C-334D-B2ED-B093311177CE}"/>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6" name="Slide Number Placeholder 5">
            <a:extLst>
              <a:ext uri="{FF2B5EF4-FFF2-40B4-BE49-F238E27FC236}">
                <a16:creationId xmlns:a16="http://schemas.microsoft.com/office/drawing/2014/main" id="{A6ACC40E-4937-5E46-B503-1CD68FFB422F}"/>
              </a:ext>
            </a:extLst>
          </p:cNvPr>
          <p:cNvSpPr>
            <a:spLocks noGrp="1"/>
          </p:cNvSpPr>
          <p:nvPr>
            <p:ph type="sldNum" sz="quarter" idx="12"/>
          </p:nvPr>
        </p:nvSpPr>
        <p:spPr/>
        <p:txBody>
          <a:bodyPr/>
          <a:lstStyle/>
          <a:p>
            <a:fld id="{7DFF1429-2141-5645-B647-B731C9EA6849}" type="slidenum">
              <a:rPr lang="en-US" smtClean="0"/>
              <a:t>7</a:t>
            </a:fld>
            <a:endParaRPr lang="en-US"/>
          </a:p>
        </p:txBody>
      </p:sp>
      <p:pic>
        <p:nvPicPr>
          <p:cNvPr id="3" name="图片 33">
            <a:extLst>
              <a:ext uri="{FF2B5EF4-FFF2-40B4-BE49-F238E27FC236}">
                <a16:creationId xmlns:a16="http://schemas.microsoft.com/office/drawing/2014/main" id="{C3C8FA24-4D44-BB9B-26BF-284C40EB45D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3753" y="1018159"/>
            <a:ext cx="8302670" cy="4901184"/>
          </a:xfrm>
          <a:prstGeom prst="rect">
            <a:avLst/>
          </a:prstGeom>
          <a:noFill/>
          <a:ln>
            <a:noFill/>
          </a:ln>
        </p:spPr>
      </p:pic>
      <p:sp>
        <p:nvSpPr>
          <p:cNvPr id="7" name="Rectangle 6">
            <a:extLst>
              <a:ext uri="{FF2B5EF4-FFF2-40B4-BE49-F238E27FC236}">
                <a16:creationId xmlns:a16="http://schemas.microsoft.com/office/drawing/2014/main" id="{B0DF5910-AC9F-D905-68BB-C52B73C9E5B6}"/>
              </a:ext>
            </a:extLst>
          </p:cNvPr>
          <p:cNvSpPr/>
          <p:nvPr/>
        </p:nvSpPr>
        <p:spPr>
          <a:xfrm>
            <a:off x="5434313" y="5915136"/>
            <a:ext cx="3708066" cy="369332"/>
          </a:xfrm>
          <a:prstGeom prst="rect">
            <a:avLst/>
          </a:prstGeom>
        </p:spPr>
        <p:txBody>
          <a:bodyPr wrap="none">
            <a:spAutoFit/>
          </a:bodyPr>
          <a:lstStyle/>
          <a:p>
            <a:r>
              <a:rPr lang="en-US" altLang="zh-CN" dirty="0">
                <a:solidFill>
                  <a:srgbClr val="002060"/>
                </a:solidFill>
              </a:rPr>
              <a:t>Wu</a:t>
            </a:r>
            <a:r>
              <a:rPr lang="zh-CN" altLang="en-US" dirty="0">
                <a:solidFill>
                  <a:srgbClr val="002060"/>
                </a:solidFill>
              </a:rPr>
              <a:t> </a:t>
            </a:r>
            <a:r>
              <a:rPr lang="en-US" altLang="zh-CN" i="1" dirty="0">
                <a:solidFill>
                  <a:srgbClr val="002060"/>
                </a:solidFill>
              </a:rPr>
              <a:t>et</a:t>
            </a:r>
            <a:r>
              <a:rPr lang="zh-CN" altLang="en-US" i="1" dirty="0">
                <a:solidFill>
                  <a:srgbClr val="002060"/>
                </a:solidFill>
              </a:rPr>
              <a:t> </a:t>
            </a:r>
            <a:r>
              <a:rPr lang="en-US" altLang="zh-CN" i="1" dirty="0">
                <a:solidFill>
                  <a:srgbClr val="002060"/>
                </a:solidFill>
              </a:rPr>
              <a:t>al.</a:t>
            </a:r>
            <a:r>
              <a:rPr lang="zh-CN" altLang="en-US" dirty="0">
                <a:solidFill>
                  <a:srgbClr val="002060"/>
                </a:solidFill>
              </a:rPr>
              <a:t> </a:t>
            </a:r>
            <a:r>
              <a:rPr lang="en-US" altLang="zh-CN" dirty="0">
                <a:solidFill>
                  <a:srgbClr val="002060"/>
                </a:solidFill>
              </a:rPr>
              <a:t>Cell</a:t>
            </a:r>
            <a:r>
              <a:rPr lang="zh-CN" altLang="en-US" dirty="0">
                <a:solidFill>
                  <a:srgbClr val="002060"/>
                </a:solidFill>
              </a:rPr>
              <a:t> </a:t>
            </a:r>
            <a:r>
              <a:rPr lang="en-US" altLang="zh-CN" dirty="0">
                <a:solidFill>
                  <a:srgbClr val="002060"/>
                </a:solidFill>
              </a:rPr>
              <a:t>Metabolism</a:t>
            </a:r>
            <a:r>
              <a:rPr lang="zh-CN" altLang="en-US" dirty="0">
                <a:solidFill>
                  <a:srgbClr val="002060"/>
                </a:solidFill>
              </a:rPr>
              <a:t> </a:t>
            </a:r>
            <a:r>
              <a:rPr lang="en-US" altLang="zh-CN" dirty="0">
                <a:solidFill>
                  <a:srgbClr val="002060"/>
                </a:solidFill>
              </a:rPr>
              <a:t>2021</a:t>
            </a:r>
            <a:endParaRPr lang="en-CN" dirty="0"/>
          </a:p>
        </p:txBody>
      </p:sp>
    </p:spTree>
    <p:extLst>
      <p:ext uri="{BB962C8B-B14F-4D97-AF65-F5344CB8AC3E}">
        <p14:creationId xmlns:p14="http://schemas.microsoft.com/office/powerpoint/2010/main" val="1880699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B858-08D2-7541-AEE8-4453008D4127}"/>
              </a:ext>
            </a:extLst>
          </p:cNvPr>
          <p:cNvSpPr>
            <a:spLocks noGrp="1"/>
          </p:cNvSpPr>
          <p:nvPr>
            <p:ph type="title"/>
          </p:nvPr>
        </p:nvSpPr>
        <p:spPr/>
        <p:txBody>
          <a:bodyPr>
            <a:normAutofit/>
          </a:bodyPr>
          <a:lstStyle/>
          <a:p>
            <a:r>
              <a:rPr lang="zh-CN" altLang="en-CN" dirty="0"/>
              <a:t>其它</a:t>
            </a:r>
            <a:r>
              <a:rPr lang="zh-CN" altLang="en-US" dirty="0"/>
              <a:t>疾病</a:t>
            </a:r>
            <a:endParaRPr lang="en-CN" dirty="0">
              <a:solidFill>
                <a:srgbClr val="C00000"/>
              </a:solidFill>
            </a:endParaRPr>
          </a:p>
        </p:txBody>
      </p:sp>
      <p:sp>
        <p:nvSpPr>
          <p:cNvPr id="4" name="Date Placeholder 3">
            <a:extLst>
              <a:ext uri="{FF2B5EF4-FFF2-40B4-BE49-F238E27FC236}">
                <a16:creationId xmlns:a16="http://schemas.microsoft.com/office/drawing/2014/main" id="{56DAF747-649F-0B4E-8112-313058961248}"/>
              </a:ext>
            </a:extLst>
          </p:cNvPr>
          <p:cNvSpPr>
            <a:spLocks noGrp="1"/>
          </p:cNvSpPr>
          <p:nvPr>
            <p:ph type="dt" sz="half" idx="10"/>
          </p:nvPr>
        </p:nvSpPr>
        <p:spPr/>
        <p:txBody>
          <a:bodyPr/>
          <a:lstStyle/>
          <a:p>
            <a:fld id="{484C2642-E527-8147-8F4E-EF4EB2C58C21}" type="datetime3">
              <a:rPr lang="en-US" smtClean="0"/>
              <a:t>5 April 2023</a:t>
            </a:fld>
            <a:endParaRPr lang="en-US"/>
          </a:p>
        </p:txBody>
      </p:sp>
      <p:sp>
        <p:nvSpPr>
          <p:cNvPr id="5" name="Footer Placeholder 4">
            <a:extLst>
              <a:ext uri="{FF2B5EF4-FFF2-40B4-BE49-F238E27FC236}">
                <a16:creationId xmlns:a16="http://schemas.microsoft.com/office/drawing/2014/main" id="{A6BA8F4B-632C-334D-B2ED-B093311177CE}"/>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a:p>
        </p:txBody>
      </p:sp>
      <p:sp>
        <p:nvSpPr>
          <p:cNvPr id="6" name="Slide Number Placeholder 5">
            <a:extLst>
              <a:ext uri="{FF2B5EF4-FFF2-40B4-BE49-F238E27FC236}">
                <a16:creationId xmlns:a16="http://schemas.microsoft.com/office/drawing/2014/main" id="{A6ACC40E-4937-5E46-B503-1CD68FFB422F}"/>
              </a:ext>
            </a:extLst>
          </p:cNvPr>
          <p:cNvSpPr>
            <a:spLocks noGrp="1"/>
          </p:cNvSpPr>
          <p:nvPr>
            <p:ph type="sldNum" sz="quarter" idx="12"/>
          </p:nvPr>
        </p:nvSpPr>
        <p:spPr/>
        <p:txBody>
          <a:bodyPr/>
          <a:lstStyle/>
          <a:p>
            <a:fld id="{7DFF1429-2141-5645-B647-B731C9EA6849}" type="slidenum">
              <a:rPr lang="en-US" smtClean="0"/>
              <a:t>8</a:t>
            </a:fld>
            <a:endParaRPr lang="en-US"/>
          </a:p>
        </p:txBody>
      </p:sp>
      <p:pic>
        <p:nvPicPr>
          <p:cNvPr id="3" name="Picture 2">
            <a:extLst>
              <a:ext uri="{FF2B5EF4-FFF2-40B4-BE49-F238E27FC236}">
                <a16:creationId xmlns:a16="http://schemas.microsoft.com/office/drawing/2014/main" id="{C21A02D8-11DC-B945-D136-99636CD76D5C}"/>
              </a:ext>
            </a:extLst>
          </p:cNvPr>
          <p:cNvPicPr>
            <a:picLocks noChangeAspect="1"/>
          </p:cNvPicPr>
          <p:nvPr/>
        </p:nvPicPr>
        <p:blipFill>
          <a:blip r:embed="rId2"/>
          <a:stretch>
            <a:fillRect/>
          </a:stretch>
        </p:blipFill>
        <p:spPr>
          <a:xfrm>
            <a:off x="409448" y="1129373"/>
            <a:ext cx="7772400" cy="4700102"/>
          </a:xfrm>
          <a:prstGeom prst="rect">
            <a:avLst/>
          </a:prstGeom>
        </p:spPr>
      </p:pic>
      <p:sp>
        <p:nvSpPr>
          <p:cNvPr id="7" name="Rectangle 6">
            <a:extLst>
              <a:ext uri="{FF2B5EF4-FFF2-40B4-BE49-F238E27FC236}">
                <a16:creationId xmlns:a16="http://schemas.microsoft.com/office/drawing/2014/main" id="{4D4E652D-6DBA-4ACB-EFF1-9E095B7AEEFF}"/>
              </a:ext>
            </a:extLst>
          </p:cNvPr>
          <p:cNvSpPr/>
          <p:nvPr/>
        </p:nvSpPr>
        <p:spPr>
          <a:xfrm>
            <a:off x="5434313" y="5915136"/>
            <a:ext cx="2377574" cy="369332"/>
          </a:xfrm>
          <a:prstGeom prst="rect">
            <a:avLst/>
          </a:prstGeom>
        </p:spPr>
        <p:txBody>
          <a:bodyPr wrap="none">
            <a:spAutoFit/>
          </a:bodyPr>
          <a:lstStyle/>
          <a:p>
            <a:r>
              <a:rPr lang="en-US" altLang="zh-CN" dirty="0">
                <a:solidFill>
                  <a:srgbClr val="002060"/>
                </a:solidFill>
              </a:rPr>
              <a:t>Li</a:t>
            </a:r>
            <a:r>
              <a:rPr lang="zh-CN" altLang="en-US" dirty="0">
                <a:solidFill>
                  <a:srgbClr val="002060"/>
                </a:solidFill>
              </a:rPr>
              <a:t> </a:t>
            </a:r>
            <a:r>
              <a:rPr lang="en-US" altLang="zh-CN" i="1" dirty="0">
                <a:solidFill>
                  <a:srgbClr val="002060"/>
                </a:solidFill>
              </a:rPr>
              <a:t>et</a:t>
            </a:r>
            <a:r>
              <a:rPr lang="zh-CN" altLang="en-US" i="1" dirty="0">
                <a:solidFill>
                  <a:srgbClr val="002060"/>
                </a:solidFill>
              </a:rPr>
              <a:t> </a:t>
            </a:r>
            <a:r>
              <a:rPr lang="en-US" altLang="zh-CN" i="1" dirty="0">
                <a:solidFill>
                  <a:srgbClr val="002060"/>
                </a:solidFill>
              </a:rPr>
              <a:t>al.</a:t>
            </a:r>
            <a:r>
              <a:rPr lang="zh-CN" altLang="en-US" dirty="0">
                <a:solidFill>
                  <a:srgbClr val="002060"/>
                </a:solidFill>
              </a:rPr>
              <a:t> </a:t>
            </a:r>
            <a:r>
              <a:rPr lang="en-US" altLang="zh-CN" b="1" i="1" dirty="0">
                <a:solidFill>
                  <a:srgbClr val="002060"/>
                </a:solidFill>
              </a:rPr>
              <a:t>in</a:t>
            </a:r>
            <a:r>
              <a:rPr lang="zh-CN" altLang="en-US" b="1" i="1" dirty="0">
                <a:solidFill>
                  <a:srgbClr val="002060"/>
                </a:solidFill>
              </a:rPr>
              <a:t> </a:t>
            </a:r>
            <a:r>
              <a:rPr lang="en-US" altLang="zh-CN" b="1" i="1" dirty="0">
                <a:solidFill>
                  <a:srgbClr val="002060"/>
                </a:solidFill>
              </a:rPr>
              <a:t>revision</a:t>
            </a:r>
            <a:endParaRPr lang="en-CN" b="1" i="1" dirty="0"/>
          </a:p>
        </p:txBody>
      </p:sp>
      <p:pic>
        <p:nvPicPr>
          <p:cNvPr id="8" name="Picture 7">
            <a:extLst>
              <a:ext uri="{FF2B5EF4-FFF2-40B4-BE49-F238E27FC236}">
                <a16:creationId xmlns:a16="http://schemas.microsoft.com/office/drawing/2014/main" id="{83936E66-4F2D-E7B2-BB00-F37BBE9506D1}"/>
              </a:ext>
            </a:extLst>
          </p:cNvPr>
          <p:cNvPicPr>
            <a:picLocks noChangeAspect="1"/>
          </p:cNvPicPr>
          <p:nvPr/>
        </p:nvPicPr>
        <p:blipFill>
          <a:blip r:embed="rId3"/>
          <a:stretch>
            <a:fillRect/>
          </a:stretch>
        </p:blipFill>
        <p:spPr>
          <a:xfrm>
            <a:off x="2539473" y="1446777"/>
            <a:ext cx="9411735" cy="4382698"/>
          </a:xfrm>
          <a:prstGeom prst="rect">
            <a:avLst/>
          </a:prstGeom>
        </p:spPr>
      </p:pic>
    </p:spTree>
    <p:extLst>
      <p:ext uri="{BB962C8B-B14F-4D97-AF65-F5344CB8AC3E}">
        <p14:creationId xmlns:p14="http://schemas.microsoft.com/office/powerpoint/2010/main" val="301215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995E3-0D15-641F-CD2D-929D5835230D}"/>
              </a:ext>
            </a:extLst>
          </p:cNvPr>
          <p:cNvSpPr>
            <a:spLocks noGrp="1"/>
          </p:cNvSpPr>
          <p:nvPr>
            <p:ph type="title"/>
          </p:nvPr>
        </p:nvSpPr>
        <p:spPr/>
        <p:txBody>
          <a:bodyPr/>
          <a:lstStyle/>
          <a:p>
            <a:r>
              <a:rPr lang="en-US" altLang="zh-CN" dirty="0"/>
              <a:t>1. </a:t>
            </a:r>
            <a:r>
              <a:rPr lang="zh-CN" altLang="en-US" dirty="0"/>
              <a:t>自然杀伤</a:t>
            </a:r>
            <a:r>
              <a:rPr lang="en-US" altLang="zh-CN" dirty="0"/>
              <a:t>/</a:t>
            </a:r>
            <a:r>
              <a:rPr lang="en-US" dirty="0"/>
              <a:t>T</a:t>
            </a:r>
            <a:r>
              <a:rPr lang="zh-CN" altLang="en-US" dirty="0"/>
              <a:t>细胞淋巴瘤 </a:t>
            </a:r>
            <a:r>
              <a:rPr lang="en-US" dirty="0"/>
              <a:t>natural killer/T-cell lymphoma (NKTCL)</a:t>
            </a:r>
          </a:p>
        </p:txBody>
      </p:sp>
      <p:sp>
        <p:nvSpPr>
          <p:cNvPr id="3" name="Content Placeholder 2">
            <a:extLst>
              <a:ext uri="{FF2B5EF4-FFF2-40B4-BE49-F238E27FC236}">
                <a16:creationId xmlns:a16="http://schemas.microsoft.com/office/drawing/2014/main" id="{710CF534-6117-7B28-97E8-52CEC012D08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A2DE973-A73B-70FF-FB15-178E20F93DFB}"/>
              </a:ext>
            </a:extLst>
          </p:cNvPr>
          <p:cNvSpPr>
            <a:spLocks noGrp="1"/>
          </p:cNvSpPr>
          <p:nvPr>
            <p:ph type="dt" sz="half" idx="10"/>
          </p:nvPr>
        </p:nvSpPr>
        <p:spPr/>
        <p:txBody>
          <a:bodyPr/>
          <a:lstStyle/>
          <a:p>
            <a:fld id="{BF11251B-13A9-7A44-984E-846DF3CD9901}" type="datetime3">
              <a:rPr lang="en-US" smtClean="0"/>
              <a:t>5 April 2023</a:t>
            </a:fld>
            <a:endParaRPr lang="en-US" dirty="0"/>
          </a:p>
        </p:txBody>
      </p:sp>
      <p:sp>
        <p:nvSpPr>
          <p:cNvPr id="5" name="Footer Placeholder 4">
            <a:extLst>
              <a:ext uri="{FF2B5EF4-FFF2-40B4-BE49-F238E27FC236}">
                <a16:creationId xmlns:a16="http://schemas.microsoft.com/office/drawing/2014/main" id="{5A469094-DD36-1FC8-9A08-05EAA082438C}"/>
              </a:ext>
            </a:extLst>
          </p:cNvPr>
          <p:cNvSpPr>
            <a:spLocks noGrp="1"/>
          </p:cNvSpPr>
          <p:nvPr>
            <p:ph type="ftr" sz="quarter" idx="11"/>
          </p:nvPr>
        </p:nvSpPr>
        <p:spPr/>
        <p:txBody>
          <a:bodyPr/>
          <a:lstStyle/>
          <a:p>
            <a:r>
              <a:rPr lang="en-US" altLang="zh-CN"/>
              <a:t>R</a:t>
            </a:r>
            <a:r>
              <a:rPr lang="zh-CN" altLang="en-US"/>
              <a:t>语言 ： </a:t>
            </a:r>
            <a:r>
              <a:rPr lang="en-US" altLang="zh-CN"/>
              <a:t>data analysis and beyond * 2023 * weihuachen@hust.edu.cn</a:t>
            </a:r>
            <a:endParaRPr lang="en-US" dirty="0"/>
          </a:p>
        </p:txBody>
      </p:sp>
      <p:sp>
        <p:nvSpPr>
          <p:cNvPr id="6" name="Slide Number Placeholder 5">
            <a:extLst>
              <a:ext uri="{FF2B5EF4-FFF2-40B4-BE49-F238E27FC236}">
                <a16:creationId xmlns:a16="http://schemas.microsoft.com/office/drawing/2014/main" id="{ED9B4E13-479E-208C-BA93-09487D12ACD7}"/>
              </a:ext>
            </a:extLst>
          </p:cNvPr>
          <p:cNvSpPr>
            <a:spLocks noGrp="1"/>
          </p:cNvSpPr>
          <p:nvPr>
            <p:ph type="sldNum" sz="quarter" idx="12"/>
          </p:nvPr>
        </p:nvSpPr>
        <p:spPr/>
        <p:txBody>
          <a:bodyPr/>
          <a:lstStyle/>
          <a:p>
            <a:fld id="{7DFF1429-2141-5645-B647-B731C9EA6849}" type="slidenum">
              <a:rPr lang="en-US" smtClean="0"/>
              <a:t>9</a:t>
            </a:fld>
            <a:endParaRPr lang="en-US"/>
          </a:p>
        </p:txBody>
      </p:sp>
      <p:sp>
        <p:nvSpPr>
          <p:cNvPr id="7" name="文本框 8">
            <a:extLst>
              <a:ext uri="{FF2B5EF4-FFF2-40B4-BE49-F238E27FC236}">
                <a16:creationId xmlns:a16="http://schemas.microsoft.com/office/drawing/2014/main" id="{1554E703-6611-2E95-CA62-BB2E21D2D04C}"/>
              </a:ext>
            </a:extLst>
          </p:cNvPr>
          <p:cNvSpPr txBox="1"/>
          <p:nvPr/>
        </p:nvSpPr>
        <p:spPr>
          <a:xfrm>
            <a:off x="8309334" y="2557145"/>
            <a:ext cx="3424831" cy="2308324"/>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外周</a:t>
            </a:r>
            <a:r>
              <a:rPr lang="en-US" altLang="zh-CN" dirty="0">
                <a:latin typeface="Microsoft YaHei" panose="020B0503020204020204" pitchFamily="34" charset="-122"/>
                <a:ea typeface="Microsoft YaHei" panose="020B0503020204020204" pitchFamily="34" charset="-122"/>
              </a:rPr>
              <a:t>T</a:t>
            </a:r>
            <a:r>
              <a:rPr lang="zh-CN" altLang="en-US" dirty="0">
                <a:latin typeface="Microsoft YaHei" panose="020B0503020204020204" pitchFamily="34" charset="-122"/>
                <a:ea typeface="Microsoft YaHei" panose="020B0503020204020204" pitchFamily="34" charset="-122"/>
              </a:rPr>
              <a:t>细胞淋巴癌之一种，在东亚高发 （左图） </a:t>
            </a:r>
            <a:r>
              <a:rPr lang="en-US" altLang="zh-CN" dirty="0">
                <a:latin typeface="Microsoft YaHei" panose="020B0503020204020204" pitchFamily="34" charset="-122"/>
                <a:ea typeface="Microsoft YaHei" panose="020B0503020204020204" pitchFamily="34" charset="-122"/>
              </a:rPr>
              <a:t>[1]</a:t>
            </a:r>
          </a:p>
          <a:p>
            <a:pPr marL="285750" indent="-285750">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诊断困难 </a:t>
            </a:r>
            <a:r>
              <a:rPr lang="en-US" altLang="zh-CN" dirty="0">
                <a:latin typeface="Microsoft YaHei" panose="020B0503020204020204" pitchFamily="34" charset="-122"/>
                <a:ea typeface="Microsoft YaHei" panose="020B0503020204020204" pitchFamily="34" charset="-122"/>
              </a:rPr>
              <a:t>[2]</a:t>
            </a:r>
          </a:p>
          <a:p>
            <a:pPr marL="285750" indent="-285750">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预后差 </a:t>
            </a:r>
            <a:r>
              <a:rPr lang="en-US" altLang="zh-CN" dirty="0">
                <a:latin typeface="Microsoft YaHei" panose="020B0503020204020204" pitchFamily="34" charset="-122"/>
                <a:ea typeface="Microsoft YaHei" panose="020B0503020204020204" pitchFamily="34" charset="-122"/>
              </a:rPr>
              <a:t>[2]</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放疗</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年</a:t>
            </a:r>
            <a:r>
              <a:rPr lang="zh-CN" altLang="en-US" dirty="0">
                <a:solidFill>
                  <a:srgbClr val="FF0000"/>
                </a:solidFill>
                <a:latin typeface="Microsoft YaHei" panose="020B0503020204020204" pitchFamily="34" charset="-122"/>
                <a:ea typeface="Microsoft YaHei" panose="020B0503020204020204" pitchFamily="34" charset="-122"/>
              </a:rPr>
              <a:t>生存率 </a:t>
            </a:r>
            <a:r>
              <a:rPr lang="en-US" altLang="zh-CN" dirty="0">
                <a:solidFill>
                  <a:srgbClr val="FF0000"/>
                </a:solidFill>
                <a:latin typeface="Microsoft YaHei" panose="020B0503020204020204" pitchFamily="34" charset="-122"/>
                <a:ea typeface="Microsoft YaHei" panose="020B0503020204020204" pitchFamily="34" charset="-122"/>
              </a:rPr>
              <a:t>70%</a:t>
            </a:r>
          </a:p>
          <a:p>
            <a:pPr marL="742950" lvl="1"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晚期癌</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年</a:t>
            </a:r>
            <a:r>
              <a:rPr lang="zh-CN" altLang="en-US" dirty="0">
                <a:solidFill>
                  <a:srgbClr val="FF0000"/>
                </a:solidFill>
                <a:latin typeface="Microsoft YaHei" panose="020B0503020204020204" pitchFamily="34" charset="-122"/>
                <a:ea typeface="Microsoft YaHei" panose="020B0503020204020204" pitchFamily="34" charset="-122"/>
              </a:rPr>
              <a:t>生存率 </a:t>
            </a:r>
            <a:r>
              <a:rPr lang="en-US" altLang="zh-CN" dirty="0">
                <a:solidFill>
                  <a:srgbClr val="FF0000"/>
                </a:solidFill>
                <a:latin typeface="Microsoft YaHei" panose="020B0503020204020204" pitchFamily="34" charset="-122"/>
                <a:ea typeface="Microsoft YaHei" panose="020B0503020204020204" pitchFamily="34" charset="-122"/>
              </a:rPr>
              <a:t>40%</a:t>
            </a:r>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8" name="文本框 12">
            <a:extLst>
              <a:ext uri="{FF2B5EF4-FFF2-40B4-BE49-F238E27FC236}">
                <a16:creationId xmlns:a16="http://schemas.microsoft.com/office/drawing/2014/main" id="{551244A5-2B7B-A5F7-612B-5075C9F7FFA5}"/>
              </a:ext>
            </a:extLst>
          </p:cNvPr>
          <p:cNvSpPr txBox="1"/>
          <p:nvPr/>
        </p:nvSpPr>
        <p:spPr>
          <a:xfrm>
            <a:off x="4487899" y="6349700"/>
            <a:ext cx="6550715" cy="400110"/>
          </a:xfrm>
          <a:prstGeom prst="rect">
            <a:avLst/>
          </a:prstGeom>
          <a:noFill/>
        </p:spPr>
        <p:txBody>
          <a:bodyPr wrap="square" rtlCol="0" anchor="t">
            <a:spAutoFit/>
          </a:bodyPr>
          <a:lstStyle/>
          <a:p>
            <a:r>
              <a:rPr lang="en-US" altLang="zh-CN" sz="1000" dirty="0">
                <a:latin typeface="Microsoft YaHei" panose="020B0503020204020204" pitchFamily="34" charset="-122"/>
                <a:ea typeface="Microsoft YaHei" panose="020B0503020204020204" pitchFamily="34" charset="-122"/>
              </a:rPr>
              <a:t>[1] Zing</a:t>
            </a:r>
            <a:r>
              <a:rPr lang="zh-CN" altLang="en-US" sz="1000" dirty="0">
                <a:latin typeface="Microsoft YaHei" panose="020B0503020204020204" pitchFamily="34" charset="-122"/>
                <a:ea typeface="Microsoft YaHei" panose="020B0503020204020204" pitchFamily="34" charset="-122"/>
              </a:rPr>
              <a:t> </a:t>
            </a:r>
            <a:r>
              <a:rPr lang="en-US" altLang="zh-CN" sz="1000" i="1" dirty="0">
                <a:latin typeface="Microsoft YaHei" panose="020B0503020204020204" pitchFamily="34" charset="-122"/>
                <a:ea typeface="Microsoft YaHei" panose="020B0503020204020204" pitchFamily="34" charset="-122"/>
              </a:rPr>
              <a:t>et</a:t>
            </a:r>
            <a:r>
              <a:rPr lang="zh-CN" altLang="en-US" sz="1000" i="1" dirty="0">
                <a:latin typeface="Microsoft YaHei" panose="020B0503020204020204" pitchFamily="34" charset="-122"/>
                <a:ea typeface="Microsoft YaHei" panose="020B0503020204020204" pitchFamily="34" charset="-122"/>
              </a:rPr>
              <a:t> </a:t>
            </a:r>
            <a:r>
              <a:rPr lang="en-US" altLang="zh-CN" sz="1000" i="1" dirty="0">
                <a:latin typeface="Microsoft YaHei" panose="020B0503020204020204" pitchFamily="34" charset="-122"/>
                <a:ea typeface="Microsoft YaHei" panose="020B0503020204020204" pitchFamily="34" charset="-122"/>
              </a:rPr>
              <a:t>al</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Oncology</a:t>
            </a:r>
            <a:r>
              <a:rPr lang="zh-CN" altLang="en-US" sz="1000" dirty="0">
                <a:latin typeface="Microsoft YaHei" panose="020B0503020204020204" pitchFamily="34" charset="-122"/>
                <a:ea typeface="Microsoft YaHei" panose="020B0503020204020204" pitchFamily="34" charset="-122"/>
              </a:rPr>
              <a:t>. </a:t>
            </a:r>
            <a:r>
              <a:rPr lang="en-US" altLang="zh-CN" sz="1000" dirty="0">
                <a:latin typeface="Microsoft YaHei" panose="020B0503020204020204" pitchFamily="34" charset="-122"/>
                <a:ea typeface="Microsoft YaHei" panose="020B0503020204020204" pitchFamily="34" charset="-122"/>
              </a:rPr>
              <a:t>2018</a:t>
            </a:r>
            <a:r>
              <a:rPr lang="zh-CN" altLang="en-US" sz="1000" dirty="0">
                <a:latin typeface="Microsoft YaHei" panose="020B0503020204020204" pitchFamily="34" charset="-122"/>
                <a:ea typeface="Microsoft YaHei" panose="020B0503020204020204" pitchFamily="34" charset="-122"/>
              </a:rPr>
              <a:t>  </a:t>
            </a:r>
            <a:r>
              <a:rPr lang="en-US" altLang="zh-CN" sz="1000" dirty="0" err="1">
                <a:latin typeface="Microsoft YaHei" panose="020B0503020204020204" pitchFamily="34" charset="-122"/>
                <a:ea typeface="Microsoft YaHei" panose="020B0503020204020204" pitchFamily="34" charset="-122"/>
              </a:rPr>
              <a:t>pmid</a:t>
            </a:r>
            <a:r>
              <a:rPr lang="en-US" altLang="zh-CN" sz="1000" dirty="0">
                <a:latin typeface="Microsoft YaHei" panose="020B0503020204020204" pitchFamily="34" charset="-122"/>
                <a:ea typeface="Microsoft YaHei" panose="020B0503020204020204" pitchFamily="34" charset="-122"/>
              </a:rPr>
              <a:t>: 30153323 </a:t>
            </a:r>
          </a:p>
          <a:p>
            <a:r>
              <a:rPr lang="en-US" altLang="zh-CN" sz="1000" dirty="0">
                <a:latin typeface="Microsoft YaHei" panose="020B0503020204020204" pitchFamily="34" charset="-122"/>
                <a:ea typeface="Microsoft YaHei" panose="020B0503020204020204" pitchFamily="34" charset="-122"/>
              </a:rPr>
              <a:t>[2] </a:t>
            </a:r>
            <a:r>
              <a:rPr lang="zh-CN" altLang="en-US" sz="1000" dirty="0">
                <a:latin typeface="Microsoft YaHei" panose="020B0503020204020204" pitchFamily="34" charset="-122"/>
                <a:ea typeface="Microsoft YaHei" panose="020B0503020204020204" pitchFamily="34" charset="-122"/>
              </a:rPr>
              <a:t>Wang </a:t>
            </a:r>
            <a:r>
              <a:rPr lang="en-US" altLang="zh-CN" sz="1000" i="1" dirty="0">
                <a:latin typeface="Microsoft YaHei" panose="020B0503020204020204" pitchFamily="34" charset="-122"/>
                <a:ea typeface="Microsoft YaHei" panose="020B0503020204020204" pitchFamily="34" charset="-122"/>
              </a:rPr>
              <a:t>et</a:t>
            </a:r>
            <a:r>
              <a:rPr lang="zh-CN" altLang="en-US" sz="1000" i="1" dirty="0">
                <a:latin typeface="Microsoft YaHei" panose="020B0503020204020204" pitchFamily="34" charset="-122"/>
                <a:ea typeface="Microsoft YaHei" panose="020B0503020204020204" pitchFamily="34" charset="-122"/>
              </a:rPr>
              <a:t> </a:t>
            </a:r>
            <a:r>
              <a:rPr lang="en-US" altLang="zh-CN" sz="1000" i="1" dirty="0">
                <a:latin typeface="Microsoft YaHei" panose="020B0503020204020204" pitchFamily="34" charset="-122"/>
                <a:ea typeface="Microsoft YaHei" panose="020B0503020204020204" pitchFamily="34" charset="-122"/>
              </a:rPr>
              <a:t>al</a:t>
            </a:r>
            <a:r>
              <a:rPr lang="zh-CN" altLang="en-US" sz="1000" dirty="0">
                <a:latin typeface="Microsoft YaHei" panose="020B0503020204020204" pitchFamily="34" charset="-122"/>
                <a:ea typeface="Microsoft YaHei" panose="020B0503020204020204" pitchFamily="34" charset="-122"/>
              </a:rPr>
              <a:t>. Leukemia. 2021 </a:t>
            </a:r>
            <a:r>
              <a:rPr lang="en-US" altLang="zh-CN" sz="1000" dirty="0" err="1">
                <a:latin typeface="Microsoft YaHei" panose="020B0503020204020204" pitchFamily="34" charset="-122"/>
                <a:ea typeface="Microsoft YaHei" panose="020B0503020204020204" pitchFamily="34" charset="-122"/>
              </a:rPr>
              <a:t>pmid</a:t>
            </a:r>
            <a:r>
              <a:rPr lang="en-US" altLang="zh-CN" sz="1000" dirty="0">
                <a:latin typeface="Microsoft YaHei" panose="020B0503020204020204" pitchFamily="34" charset="-122"/>
                <a:ea typeface="Microsoft YaHei" panose="020B0503020204020204" pitchFamily="34" charset="-122"/>
              </a:rPr>
              <a:t>: 30153323 </a:t>
            </a:r>
          </a:p>
        </p:txBody>
      </p:sp>
      <p:pic>
        <p:nvPicPr>
          <p:cNvPr id="9" name="Picture 8">
            <a:extLst>
              <a:ext uri="{FF2B5EF4-FFF2-40B4-BE49-F238E27FC236}">
                <a16:creationId xmlns:a16="http://schemas.microsoft.com/office/drawing/2014/main" id="{00EB2E7A-FC14-F587-85D8-6C466FF64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48" y="850797"/>
            <a:ext cx="7628255" cy="5345589"/>
          </a:xfrm>
          <a:prstGeom prst="rect">
            <a:avLst/>
          </a:prstGeom>
        </p:spPr>
      </p:pic>
    </p:spTree>
    <p:extLst>
      <p:ext uri="{BB962C8B-B14F-4D97-AF65-F5344CB8AC3E}">
        <p14:creationId xmlns:p14="http://schemas.microsoft.com/office/powerpoint/2010/main" val="17708288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228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Presentation2" id="{433744D3-E775-BF4E-9EBA-8B2BD25C0EB2}" vid="{BFE48E48-7D10-3E45-AD21-12394AA611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12960</TotalTime>
  <Words>1688</Words>
  <Application>Microsoft Macintosh PowerPoint</Application>
  <PresentationFormat>Widescreen</PresentationFormat>
  <Paragraphs>334</Paragraphs>
  <Slides>30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DengXian</vt:lpstr>
      <vt:lpstr>微软雅黑</vt:lpstr>
      <vt:lpstr>微软雅黑</vt:lpstr>
      <vt:lpstr>幼圆</vt:lpstr>
      <vt:lpstr>Arial</vt:lpstr>
      <vt:lpstr>Bookman Old Style</vt:lpstr>
      <vt:lpstr>Calibri</vt:lpstr>
      <vt:lpstr>Century Gothic</vt:lpstr>
      <vt:lpstr>Rockwell Extra Bold</vt:lpstr>
      <vt:lpstr>Times New Roman</vt:lpstr>
      <vt:lpstr>Wingdings</vt:lpstr>
      <vt:lpstr>Wood Type</vt:lpstr>
      <vt:lpstr>R语言引导课程 从数据挖掘到临床应用</vt:lpstr>
      <vt:lpstr>Table of contents</vt:lpstr>
      <vt:lpstr>肠道微生物：从数据挖掘到临床应用</vt:lpstr>
      <vt:lpstr>Link gut microbiota to health</vt:lpstr>
      <vt:lpstr> Precision editing of gut microbiota </vt:lpstr>
      <vt:lpstr>肠道相关疾病 CRC, IBD (UC, CD)</vt:lpstr>
      <vt:lpstr>肝硬化 LC</vt:lpstr>
      <vt:lpstr>其它疾病</vt:lpstr>
      <vt:lpstr>1. 自然杀伤/T细胞淋巴瘤 natural killer/T-cell lymphoma (NKTCL)</vt:lpstr>
      <vt:lpstr>科学问题</vt:lpstr>
      <vt:lpstr>样本收集</vt:lpstr>
      <vt:lpstr>人口统计学与临床特征</vt:lpstr>
      <vt:lpstr>基于肠道菌群的诊断模型构建</vt:lpstr>
      <vt:lpstr>诊断模型的特异性分析</vt:lpstr>
      <vt:lpstr>肠道菌群作为预后标志物</vt:lpstr>
      <vt:lpstr>肠道菌群作为预后标志物，续</vt:lpstr>
      <vt:lpstr>SRI，一个最佳的预后指标</vt:lpstr>
      <vt:lpstr>SRI与多种临床指标相关</vt:lpstr>
      <vt:lpstr>肠道菌群作为预后标志物，续</vt:lpstr>
      <vt:lpstr>What is next??</vt:lpstr>
      <vt:lpstr>术后恢复与长期生存率显著相关</vt:lpstr>
      <vt:lpstr>肠道菌群分析鉴定一株恢复组富集菌</vt:lpstr>
      <vt:lpstr>小鼠实验表明，单菌干预可促进恢复</vt:lpstr>
      <vt:lpstr>人体试验验证了单菌干预的术后促恢复作用</vt:lpstr>
      <vt:lpstr>小结</vt:lpstr>
      <vt:lpstr>小结</vt:lpstr>
      <vt:lpstr>小结 ： 菌群/临床研究思路总结</vt:lpstr>
      <vt:lpstr>小结 ： 菌群高分文章思路与要求</vt:lpstr>
      <vt:lpstr>小结 ： 其它研究类型</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Weihua</dc:creator>
  <cp:lastModifiedBy>Chen Weihua</cp:lastModifiedBy>
  <cp:revision>1198</cp:revision>
  <dcterms:created xsi:type="dcterms:W3CDTF">2019-06-19T10:52:34Z</dcterms:created>
  <dcterms:modified xsi:type="dcterms:W3CDTF">2023-04-05T00:10:49Z</dcterms:modified>
</cp:coreProperties>
</file>